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75"/>
  </p:notesMasterIdLst>
  <p:handoutMasterIdLst>
    <p:handoutMasterId r:id="rId76"/>
  </p:handoutMasterIdLst>
  <p:sldIdLst>
    <p:sldId id="328" r:id="rId2"/>
    <p:sldId id="257" r:id="rId3"/>
    <p:sldId id="259" r:id="rId4"/>
    <p:sldId id="318" r:id="rId5"/>
    <p:sldId id="319" r:id="rId6"/>
    <p:sldId id="260" r:id="rId7"/>
    <p:sldId id="320" r:id="rId8"/>
    <p:sldId id="261" r:id="rId9"/>
    <p:sldId id="262" r:id="rId10"/>
    <p:sldId id="263" r:id="rId11"/>
    <p:sldId id="265" r:id="rId12"/>
    <p:sldId id="266" r:id="rId13"/>
    <p:sldId id="267" r:id="rId14"/>
    <p:sldId id="268" r:id="rId15"/>
    <p:sldId id="269" r:id="rId16"/>
    <p:sldId id="270" r:id="rId17"/>
    <p:sldId id="271" r:id="rId18"/>
    <p:sldId id="275" r:id="rId19"/>
    <p:sldId id="321" r:id="rId20"/>
    <p:sldId id="272" r:id="rId21"/>
    <p:sldId id="273" r:id="rId22"/>
    <p:sldId id="274" r:id="rId23"/>
    <p:sldId id="322" r:id="rId24"/>
    <p:sldId id="276" r:id="rId25"/>
    <p:sldId id="277" r:id="rId26"/>
    <p:sldId id="278" r:id="rId27"/>
    <p:sldId id="279" r:id="rId28"/>
    <p:sldId id="280" r:id="rId29"/>
    <p:sldId id="281" r:id="rId30"/>
    <p:sldId id="282" r:id="rId31"/>
    <p:sldId id="284" r:id="rId32"/>
    <p:sldId id="285" r:id="rId33"/>
    <p:sldId id="286" r:id="rId34"/>
    <p:sldId id="287" r:id="rId35"/>
    <p:sldId id="288" r:id="rId36"/>
    <p:sldId id="289" r:id="rId37"/>
    <p:sldId id="290" r:id="rId38"/>
    <p:sldId id="291" r:id="rId39"/>
    <p:sldId id="292" r:id="rId40"/>
    <p:sldId id="330" r:id="rId41"/>
    <p:sldId id="331" r:id="rId42"/>
    <p:sldId id="329"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23" r:id="rId62"/>
    <p:sldId id="333" r:id="rId63"/>
    <p:sldId id="332" r:id="rId64"/>
    <p:sldId id="325" r:id="rId65"/>
    <p:sldId id="324" r:id="rId66"/>
    <p:sldId id="311" r:id="rId67"/>
    <p:sldId id="312" r:id="rId68"/>
    <p:sldId id="313" r:id="rId69"/>
    <p:sldId id="314" r:id="rId70"/>
    <p:sldId id="326" r:id="rId71"/>
    <p:sldId id="316" r:id="rId72"/>
    <p:sldId id="315" r:id="rId73"/>
    <p:sldId id="317" r:id="rId74"/>
  </p:sldIdLst>
  <p:sldSz cx="9144000" cy="6858000" type="screen4x3"/>
  <p:notesSz cx="6886575" cy="9623425"/>
  <p:defaultTextStyle>
    <a:defPPr>
      <a:defRPr lang="de-DE"/>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81"/>
    <p:restoredTop sz="85822"/>
  </p:normalViewPr>
  <p:slideViewPr>
    <p:cSldViewPr snapToObjects="1" showGuides="1">
      <p:cViewPr varScale="1">
        <p:scale>
          <a:sx n="108" d="100"/>
          <a:sy n="108" d="100"/>
        </p:scale>
        <p:origin x="216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2C35855-AD92-0240-8DF1-934A8A0192A3}"/>
              </a:ext>
            </a:extLst>
          </p:cNvPr>
          <p:cNvSpPr txBox="1">
            <a:spLocks noGrp="1"/>
          </p:cNvSpPr>
          <p:nvPr>
            <p:ph type="hdr" sz="quarter"/>
          </p:nvPr>
        </p:nvSpPr>
        <p:spPr>
          <a:xfrm>
            <a:off x="0" y="0"/>
            <a:ext cx="2984399" cy="482760"/>
          </a:xfrm>
          <a:prstGeom prst="rect">
            <a:avLst/>
          </a:prstGeom>
          <a:noFill/>
          <a:ln cap="flat">
            <a:noFill/>
          </a:ln>
        </p:spPr>
        <p:txBody>
          <a:bodyPr vert="horz" wrap="square" lIns="91440" tIns="45720" rIns="91440" bIns="45720" anchor="t"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Datumsplatzhalter 2">
            <a:extLst>
              <a:ext uri="{FF2B5EF4-FFF2-40B4-BE49-F238E27FC236}">
                <a16:creationId xmlns:a16="http://schemas.microsoft.com/office/drawing/2014/main" id="{6E54F5D2-B4C2-FB4B-BCA4-0DCB6370CB93}"/>
              </a:ext>
            </a:extLst>
          </p:cNvPr>
          <p:cNvSpPr txBox="1">
            <a:spLocks noGrp="1"/>
          </p:cNvSpPr>
          <p:nvPr>
            <p:ph type="dt" sz="quarter" idx="1"/>
          </p:nvPr>
        </p:nvSpPr>
        <p:spPr>
          <a:xfrm>
            <a:off x="3900600" y="0"/>
            <a:ext cx="2984399" cy="482760"/>
          </a:xfrm>
          <a:prstGeom prst="rect">
            <a:avLst/>
          </a:prstGeom>
          <a:noFill/>
          <a:ln cap="flat">
            <a:noFill/>
          </a:ln>
        </p:spPr>
        <p:txBody>
          <a:bodyPr vert="horz" wrap="square" lIns="91440" tIns="45720" rIns="91440" bIns="45720" anchor="t" anchorCtr="0" compatLnSpc="0">
            <a:normAutofit/>
          </a:bodyPr>
          <a:lstStyle/>
          <a:p>
            <a:pPr marL="0" marR="0" lvl="0" indent="0" algn="r" rtl="0" hangingPunct="0">
              <a:lnSpc>
                <a:spcPct val="100000"/>
              </a:lnSpc>
              <a:spcBef>
                <a:spcPts val="0"/>
              </a:spcBef>
              <a:spcAft>
                <a:spcPts val="0"/>
              </a:spcAft>
              <a:buNone/>
              <a:tabLst/>
            </a:pPr>
            <a:fld id="{AAA47E5E-E1FE-DC4F-9727-5F2507EB57EE}" type="datetime1">
              <a:rPr lang="de-DE" sz="1200" u="none" strike="noStrike" kern="1200" cap="none" spc="0" baseline="0">
                <a:ln>
                  <a:noFill/>
                </a:ln>
                <a:solidFill>
                  <a:srgbClr val="FFFFFF"/>
                </a:solidFill>
                <a:latin typeface="Arial Regular"/>
                <a:ea typeface="ＭＳ Ｐゴシック" pitchFamily="2"/>
                <a:cs typeface="Arial Unicode MS" pitchFamily="2"/>
              </a:rPr>
              <a:pPr marL="0" marR="0" lvl="0" indent="0" algn="r" rtl="0" hangingPunct="0">
                <a:lnSpc>
                  <a:spcPct val="100000"/>
                </a:lnSpc>
                <a:spcBef>
                  <a:spcPts val="0"/>
                </a:spcBef>
                <a:spcAft>
                  <a:spcPts val="0"/>
                </a:spcAft>
                <a:buNone/>
                <a:tabLst/>
              </a:pPr>
              <a:t>17.12.24</a:t>
            </a:fld>
            <a:endParaRPr lang="de-DE" sz="1200" u="none" strike="noStrike" kern="1200" cap="none" spc="0" baseline="0" dirty="0">
              <a:ln>
                <a:noFill/>
              </a:ln>
              <a:solidFill>
                <a:srgbClr val="FFFFFF"/>
              </a:solidFill>
              <a:latin typeface="Arial Regular"/>
              <a:ea typeface="ＭＳ Ｐゴシック" pitchFamily="2"/>
              <a:cs typeface="Arial Unicode MS" pitchFamily="2"/>
            </a:endParaRPr>
          </a:p>
        </p:txBody>
      </p:sp>
      <p:sp>
        <p:nvSpPr>
          <p:cNvPr id="4" name="Fußzeilenplatzhalter 3">
            <a:extLst>
              <a:ext uri="{FF2B5EF4-FFF2-40B4-BE49-F238E27FC236}">
                <a16:creationId xmlns:a16="http://schemas.microsoft.com/office/drawing/2014/main" id="{82B5E38D-E2E9-554D-A9B8-3C454B5E7E68}"/>
              </a:ext>
            </a:extLst>
          </p:cNvPr>
          <p:cNvSpPr txBox="1">
            <a:spLocks noGrp="1"/>
          </p:cNvSpPr>
          <p:nvPr>
            <p:ph type="ftr" sz="quarter" idx="2"/>
          </p:nvPr>
        </p:nvSpPr>
        <p:spPr>
          <a:xfrm>
            <a:off x="0" y="9140760"/>
            <a:ext cx="2984399" cy="482760"/>
          </a:xfrm>
          <a:prstGeom prst="rect">
            <a:avLst/>
          </a:prstGeom>
          <a:noFill/>
          <a:ln cap="flat">
            <a:noFill/>
          </a:ln>
        </p:spPr>
        <p:txBody>
          <a:bodyPr vert="horz" wrap="square" lIns="91440" tIns="45720" rIns="91440" bIns="45720" anchor="b"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5" name="Foliennummernplatzhalter 4">
            <a:extLst>
              <a:ext uri="{FF2B5EF4-FFF2-40B4-BE49-F238E27FC236}">
                <a16:creationId xmlns:a16="http://schemas.microsoft.com/office/drawing/2014/main" id="{F28256DF-F5F6-3747-956C-6C9A42103B54}"/>
              </a:ext>
            </a:extLst>
          </p:cNvPr>
          <p:cNvSpPr txBox="1">
            <a:spLocks noGrp="1"/>
          </p:cNvSpPr>
          <p:nvPr>
            <p:ph type="sldNum" sz="quarter" idx="3"/>
          </p:nvPr>
        </p:nvSpPr>
        <p:spPr>
          <a:xfrm>
            <a:off x="3900600" y="9140760"/>
            <a:ext cx="2984399" cy="482760"/>
          </a:xfrm>
          <a:prstGeom prst="rect">
            <a:avLst/>
          </a:prstGeom>
          <a:noFill/>
          <a:ln cap="flat">
            <a:noFill/>
          </a:ln>
        </p:spPr>
        <p:txBody>
          <a:bodyPr vert="horz" wrap="square" lIns="91440" tIns="45720" rIns="91440" bIns="45720" anchor="b" anchorCtr="0" compatLnSpc="0">
            <a:normAutofit/>
          </a:bodyPr>
          <a:lstStyle/>
          <a:p>
            <a:pPr marL="0" marR="0" lvl="0" indent="0" algn="r" rtl="0" hangingPunct="0">
              <a:lnSpc>
                <a:spcPct val="100000"/>
              </a:lnSpc>
              <a:spcBef>
                <a:spcPts val="0"/>
              </a:spcBef>
              <a:spcAft>
                <a:spcPts val="0"/>
              </a:spcAft>
              <a:buNone/>
              <a:tabLst/>
            </a:pPr>
            <a:fld id="{27AC74C7-E27B-AD46-A637-8E9F8202A6B2}" type="slidenum">
              <a:rPr>
                <a:latin typeface="Arial Regular"/>
              </a:rPr>
              <a:t>‹Nr.›</a:t>
            </a:fld>
            <a:endParaRPr lang="de-DE" sz="1200" u="none" strike="noStrike" kern="1200" cap="none" spc="0" baseline="0" dirty="0">
              <a:ln>
                <a:noFill/>
              </a:ln>
              <a:solidFill>
                <a:srgbClr val="FFFFFF"/>
              </a:solidFill>
              <a:latin typeface="Arial Regular"/>
              <a:ea typeface="ＭＳ Ｐゴシック" pitchFamily="2"/>
              <a:cs typeface="Arial Unicode MS" pitchFamily="2"/>
            </a:endParaRPr>
          </a:p>
        </p:txBody>
      </p:sp>
    </p:spTree>
    <p:extLst>
      <p:ext uri="{BB962C8B-B14F-4D97-AF65-F5344CB8AC3E}">
        <p14:creationId xmlns:p14="http://schemas.microsoft.com/office/powerpoint/2010/main" val="3331369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AutoShape 1">
            <a:extLst>
              <a:ext uri="{FF2B5EF4-FFF2-40B4-BE49-F238E27FC236}">
                <a16:creationId xmlns:a16="http://schemas.microsoft.com/office/drawing/2014/main" id="{96362C62-593D-7D44-A4B6-2341BC7FCA21}"/>
              </a:ext>
            </a:extLst>
          </p:cNvPr>
          <p:cNvSpPr/>
          <p:nvPr/>
        </p:nvSpPr>
        <p:spPr>
          <a:xfrm>
            <a:off x="0" y="0"/>
            <a:ext cx="6886440" cy="962352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b="0" i="0" u="none" strike="noStrike" kern="1200" cap="none" dirty="0">
              <a:ln>
                <a:noFill/>
              </a:ln>
              <a:latin typeface="Arial Regular"/>
              <a:ea typeface="PingFang SC" pitchFamily="2"/>
              <a:cs typeface="Arial Unicode MS" pitchFamily="2"/>
            </a:endParaRPr>
          </a:p>
        </p:txBody>
      </p:sp>
      <p:sp>
        <p:nvSpPr>
          <p:cNvPr id="3" name="AutoShape 2">
            <a:extLst>
              <a:ext uri="{FF2B5EF4-FFF2-40B4-BE49-F238E27FC236}">
                <a16:creationId xmlns:a16="http://schemas.microsoft.com/office/drawing/2014/main" id="{66969A59-7333-5049-8F56-01C16D620522}"/>
              </a:ext>
            </a:extLst>
          </p:cNvPr>
          <p:cNvSpPr/>
          <p:nvPr/>
        </p:nvSpPr>
        <p:spPr>
          <a:xfrm>
            <a:off x="0" y="0"/>
            <a:ext cx="6886440" cy="962352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b="0" i="0" u="none" strike="noStrike" kern="1200" cap="none" dirty="0">
              <a:ln>
                <a:noFill/>
              </a:ln>
              <a:latin typeface="Arial Regular"/>
              <a:ea typeface="PingFang SC" pitchFamily="2"/>
              <a:cs typeface="Arial Unicode MS" pitchFamily="2"/>
            </a:endParaRPr>
          </a:p>
        </p:txBody>
      </p:sp>
      <p:sp>
        <p:nvSpPr>
          <p:cNvPr id="4" name="Text Box 3">
            <a:extLst>
              <a:ext uri="{FF2B5EF4-FFF2-40B4-BE49-F238E27FC236}">
                <a16:creationId xmlns:a16="http://schemas.microsoft.com/office/drawing/2014/main" id="{DD973D5F-43EA-E943-AA6D-B76D56B8CCE7}"/>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b="0" i="0" u="none" strike="noStrike" kern="1200" cap="none" dirty="0">
              <a:ln>
                <a:noFill/>
              </a:ln>
              <a:latin typeface="Arial Regular"/>
              <a:ea typeface="PingFang SC" pitchFamily="2"/>
              <a:cs typeface="Arial Unicode MS" pitchFamily="2"/>
            </a:endParaRPr>
          </a:p>
        </p:txBody>
      </p:sp>
      <p:sp>
        <p:nvSpPr>
          <p:cNvPr id="5" name="Text Box 4">
            <a:extLst>
              <a:ext uri="{FF2B5EF4-FFF2-40B4-BE49-F238E27FC236}">
                <a16:creationId xmlns:a16="http://schemas.microsoft.com/office/drawing/2014/main" id="{593D2669-92BD-4949-A02A-BE56CCCFB15B}"/>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b="0" i="0" u="none" strike="noStrike" kern="1200" cap="none" dirty="0">
              <a:ln>
                <a:noFill/>
              </a:ln>
              <a:latin typeface="Arial Regular"/>
              <a:ea typeface="PingFang SC" pitchFamily="2"/>
              <a:cs typeface="Arial Unicode MS" pitchFamily="2"/>
            </a:endParaRPr>
          </a:p>
        </p:txBody>
      </p:sp>
      <p:sp>
        <p:nvSpPr>
          <p:cNvPr id="6" name="Rectangle 5">
            <a:extLst>
              <a:ext uri="{FF2B5EF4-FFF2-40B4-BE49-F238E27FC236}">
                <a16:creationId xmlns:a16="http://schemas.microsoft.com/office/drawing/2014/main" id="{0A08A38D-2AD5-4F43-837D-E3A9CF1E77F3}"/>
              </a:ext>
            </a:extLst>
          </p:cNvPr>
          <p:cNvSpPr>
            <a:spLocks noGrp="1" noRot="1" noChangeAspect="1"/>
          </p:cNvSpPr>
          <p:nvPr>
            <p:ph type="sldImg" idx="2"/>
          </p:nvPr>
        </p:nvSpPr>
        <p:spPr>
          <a:xfrm>
            <a:off x="1038225" y="731838"/>
            <a:ext cx="4806950" cy="3605212"/>
          </a:xfrm>
          <a:prstGeom prst="rect">
            <a:avLst/>
          </a:prstGeom>
          <a:noFill/>
          <a:ln>
            <a:noFill/>
            <a:prstDash val="solid"/>
          </a:ln>
        </p:spPr>
      </p:sp>
      <p:sp>
        <p:nvSpPr>
          <p:cNvPr id="7" name="Rectangle 6">
            <a:extLst>
              <a:ext uri="{FF2B5EF4-FFF2-40B4-BE49-F238E27FC236}">
                <a16:creationId xmlns:a16="http://schemas.microsoft.com/office/drawing/2014/main" id="{D6C41642-059C-554C-9E55-7707DB504C63}"/>
              </a:ext>
            </a:extLst>
          </p:cNvPr>
          <p:cNvSpPr txBox="1">
            <a:spLocks noGrp="1"/>
          </p:cNvSpPr>
          <p:nvPr>
            <p:ph type="body" sz="quarter" idx="3"/>
          </p:nvPr>
        </p:nvSpPr>
        <p:spPr>
          <a:xfrm>
            <a:off x="689040" y="4570560"/>
            <a:ext cx="5505480" cy="4325760"/>
          </a:xfrm>
          <a:prstGeom prst="rect">
            <a:avLst/>
          </a:prstGeom>
          <a:noFill/>
          <a:ln>
            <a:noFill/>
          </a:ln>
        </p:spPr>
        <p:txBody>
          <a:bodyPr vert="horz" wrap="square" lIns="0" tIns="0" rIns="0" bIns="0" anchor="t" anchorCtr="0">
            <a:normAutofit/>
          </a:bodyPr>
          <a:lstStyle/>
          <a:p>
            <a:pPr lvl="0"/>
            <a:endParaRPr lang="de-DE" dirty="0"/>
          </a:p>
        </p:txBody>
      </p:sp>
    </p:spTree>
    <p:extLst>
      <p:ext uri="{BB962C8B-B14F-4D97-AF65-F5344CB8AC3E}">
        <p14:creationId xmlns:p14="http://schemas.microsoft.com/office/powerpoint/2010/main" val="2034484915"/>
      </p:ext>
    </p:extLst>
  </p:cSld>
  <p:clrMap bg1="lt1" tx1="dk1" bg2="lt2" tx2="dk2" accent1="accent1" accent2="accent2" accent3="accent3" accent4="accent4" accent5="accent5" accent6="accent6" hlink="hlink" folHlink="folHlink"/>
  <p:notesStyle>
    <a:lvl1pPr marL="195934" marR="0" lvl="0" indent="-195934" rtl="0" hangingPunct="0">
      <a:buNone/>
      <a:tabLst/>
      <a:defRPr lang="de-DE" sz="1814" b="0" i="0" u="none" strike="noStrike" kern="1200" cap="none">
        <a:ln>
          <a:noFill/>
        </a:ln>
        <a:highlight>
          <a:scrgbClr r="0" g="0" b="0">
            <a:alpha val="0"/>
          </a:scrgbClr>
        </a:highlight>
        <a:latin typeface="Arial Regular"/>
        <a:ea typeface="PingFang SC" pitchFamily="2"/>
        <a:cs typeface="Arial Unicode MS" pitchFamily="2"/>
      </a:defRPr>
    </a:lvl1pPr>
    <a:lvl2pPr marL="414726" algn="l" defTabSz="829452" rtl="0" eaLnBrk="1" latinLnBrk="0" hangingPunct="1">
      <a:defRPr sz="1089" kern="1200">
        <a:solidFill>
          <a:schemeClr val="tx1"/>
        </a:solidFill>
        <a:latin typeface="+mn-lt"/>
        <a:ea typeface="+mn-ea"/>
        <a:cs typeface="+mn-cs"/>
      </a:defRPr>
    </a:lvl2pPr>
    <a:lvl3pPr marL="829452" algn="l" defTabSz="829452" rtl="0" eaLnBrk="1" latinLnBrk="0" hangingPunct="1">
      <a:defRPr sz="1089" kern="1200">
        <a:solidFill>
          <a:schemeClr val="tx1"/>
        </a:solidFill>
        <a:latin typeface="+mn-lt"/>
        <a:ea typeface="+mn-ea"/>
        <a:cs typeface="+mn-cs"/>
      </a:defRPr>
    </a:lvl3pPr>
    <a:lvl4pPr marL="1244178" algn="l" defTabSz="829452" rtl="0" eaLnBrk="1" latinLnBrk="0" hangingPunct="1">
      <a:defRPr sz="1089" kern="1200">
        <a:solidFill>
          <a:schemeClr val="tx1"/>
        </a:solidFill>
        <a:latin typeface="+mn-lt"/>
        <a:ea typeface="+mn-ea"/>
        <a:cs typeface="+mn-cs"/>
      </a:defRPr>
    </a:lvl4pPr>
    <a:lvl5pPr marL="1658904" algn="l" defTabSz="829452" rtl="0" eaLnBrk="1" latinLnBrk="0" hangingPunct="1">
      <a:defRPr sz="1089" kern="1200">
        <a:solidFill>
          <a:schemeClr val="tx1"/>
        </a:solidFill>
        <a:latin typeface="+mn-lt"/>
        <a:ea typeface="+mn-ea"/>
        <a:cs typeface="+mn-cs"/>
      </a:defRPr>
    </a:lvl5pPr>
    <a:lvl6pPr marL="2073631" algn="l" defTabSz="829452" rtl="0" eaLnBrk="1" latinLnBrk="0" hangingPunct="1">
      <a:defRPr sz="1089" kern="1200">
        <a:solidFill>
          <a:schemeClr val="tx1"/>
        </a:solidFill>
        <a:latin typeface="+mn-lt"/>
        <a:ea typeface="+mn-ea"/>
        <a:cs typeface="+mn-cs"/>
      </a:defRPr>
    </a:lvl6pPr>
    <a:lvl7pPr marL="2488357" algn="l" defTabSz="829452" rtl="0" eaLnBrk="1" latinLnBrk="0" hangingPunct="1">
      <a:defRPr sz="1089" kern="1200">
        <a:solidFill>
          <a:schemeClr val="tx1"/>
        </a:solidFill>
        <a:latin typeface="+mn-lt"/>
        <a:ea typeface="+mn-ea"/>
        <a:cs typeface="+mn-cs"/>
      </a:defRPr>
    </a:lvl7pPr>
    <a:lvl8pPr marL="2903083" algn="l" defTabSz="829452" rtl="0" eaLnBrk="1" latinLnBrk="0" hangingPunct="1">
      <a:defRPr sz="1089" kern="1200">
        <a:solidFill>
          <a:schemeClr val="tx1"/>
        </a:solidFill>
        <a:latin typeface="+mn-lt"/>
        <a:ea typeface="+mn-ea"/>
        <a:cs typeface="+mn-cs"/>
      </a:defRPr>
    </a:lvl8pPr>
    <a:lvl9pPr marL="3317809" algn="l" defTabSz="829452" rtl="0" eaLnBrk="1" latinLnBrk="0" hangingPunct="1">
      <a:defRPr sz="108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19EC9DCB-B5D1-5746-B556-F90E9EA3A509}"/>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7D6F81D8-EADA-3140-A664-43E7575952C5}"/>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9A59149-1660-9543-9B20-B21B713B3990}"/>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E2127262-DFD6-B44F-A5C0-6971A360E94D}"/>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939F2E0F-D669-954F-8521-B76D06166E59}"/>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00D07C66-9CF4-6B41-9A09-8A26AF2FEB3A}"/>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601AB95-AD50-614D-8831-FEBE322AB3F1}"/>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F9EED3AC-1FF2-0D47-9529-462DB56A4516}"/>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51258902-3043-0349-AA24-EB1BFB1E9BBF}"/>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63225DC7-DB85-DA44-85CB-B2B1FC56333B}"/>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1F7AB148-1449-F740-8CDC-64452DA63B01}"/>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0F9864DC-D90D-2945-97AE-5094B8798C78}"/>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C40C74B9-F187-4A44-B4DB-856AB06EB223}"/>
              </a:ext>
            </a:extLst>
          </p:cNvPr>
          <p:cNvSpPr>
            <a:spLocks noGrp="1"/>
          </p:cNvSpPr>
          <p:nvPr>
            <p:ph type="body" idx="1"/>
          </p:nvPr>
        </p:nvSpPr>
        <p:spPr/>
        <p:txBody>
          <a:bodyPr>
            <a:normAutofit fontScale="85000" lnSpcReduction="10000"/>
          </a:bodyPr>
          <a:lstStyle/>
          <a:p>
            <a:r>
              <a:rPr lang="de-DE" dirty="0"/>
              <a:t>Damit sich Kratzer und Produktionsfehler nicht negativ auf die Lesbarkeit der Daten auswirken, sind die Daten mittels Reed-Solomon-Fehlerkorrektur gesichert, so dass Bitfehler erkannt und korrigiert werden können. Weiterhin sind aufeinanderfolgende Datenbytes per </a:t>
            </a:r>
            <a:r>
              <a:rPr lang="de-DE" dirty="0" err="1"/>
              <a:t>Interleaving</a:t>
            </a:r>
            <a:r>
              <a:rPr lang="de-DE" dirty="0"/>
              <a:t> auf eine größere Länge verteilt. Der Cross </a:t>
            </a:r>
            <a:r>
              <a:rPr lang="de-DE" dirty="0" err="1"/>
              <a:t>Interleaved</a:t>
            </a:r>
            <a:r>
              <a:rPr lang="de-DE" dirty="0"/>
              <a:t> Reed-Solomon-Code (CIRC) ist dadurch in der Lage, einen Fehler von bis zu 3500 Bit (das entspricht einer Spurlänge von etwa 2,4 mm) zu korrigieren und Fehler von bis zu 12000 Bit (etwa 8,5 mm Spurlänge) bei der Audio-CD zu verdecken. Bei der Verdeckung wird der Fehler nicht korrigiert, sondern es wird versucht, ihn unhörbar zu machen, zum Beispiel über eine Interpolation. </a:t>
            </a:r>
          </a:p>
          <a:p>
            <a:r>
              <a:rPr lang="de-DE" dirty="0"/>
              <a:t>Falls der Datenträger von der Unterseite sehr stark verkratzt ist, ist er nur eingeschränkt oder nicht mehr lesbar. Im Laufe der Zeit können sich CDs zersetzen. Trotz der starken Zersetzung waren hier noch zwei Minuten abspielbar. Man unterscheidet zwischen C1- und C2-Fehlern. C1-Fehler geben singuläre Einzelfehler an (beispielsweise kleine Kratzer), C2 größere Blockfehler, welche von der ersten Korrekturstufe nicht mehr korrigiert werden konnten.</a:t>
            </a:r>
          </a:p>
          <a:p>
            <a:endParaRPr lang="de-DE" dirty="0"/>
          </a:p>
          <a:p>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EFFE411-E46E-4C43-A4DD-54F1A2323FE5}"/>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8A91EA95-11BD-9A47-810A-5129ECADFFDB}"/>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D481B47D-A09C-C044-8C1A-17252ADF7916}"/>
              </a:ext>
            </a:extLst>
          </p:cNvPr>
          <p:cNvSpPr>
            <a:spLocks noGrp="1"/>
          </p:cNvSpPr>
          <p:nvPr>
            <p:ph type="body" idx="1"/>
          </p:nvPr>
        </p:nvSpPr>
        <p:spPr/>
        <p:txBody>
          <a:bodyPr>
            <a:normAutofit fontScale="70000" lnSpcReduction="20000"/>
          </a:bodyPr>
          <a:lstStyle/>
          <a:p>
            <a:r>
              <a:rPr lang="de-DE" sz="1814" u="none" strike="noStrike" kern="1200" cap="none" dirty="0">
                <a:ln>
                  <a:noFill/>
                </a:ln>
                <a:effectLst/>
                <a:highlight>
                  <a:scrgbClr r="0" g="0" b="0">
                    <a:alpha val="0"/>
                  </a:scrgbClr>
                </a:highlight>
              </a:rPr>
              <a:t>Beim Mikrofon führt die Schallwelle von außen zur einer Schwingung des Membran. Durch die Induktion in einer Spule oder durch das Verhalten eines Kondensators wird eine Wechselspannung erzeugt. Die Spannung ist proportional zur Amplitude und Frequenz der ursprünglichen Schallwelle.</a:t>
            </a:r>
          </a:p>
          <a:p>
            <a:endParaRPr lang="de-DE" sz="1814" u="none" strike="noStrike" kern="1200" cap="none" dirty="0">
              <a:ln>
                <a:noFill/>
              </a:ln>
              <a:effectLst/>
              <a:highlight>
                <a:scrgbClr r="0" g="0" b="0">
                  <a:alpha val="0"/>
                </a:scrgbClr>
              </a:highlight>
            </a:endParaRPr>
          </a:p>
          <a:p>
            <a:r>
              <a:rPr lang="de-DE" sz="1814" u="none" strike="noStrike" kern="1200" cap="none" dirty="0">
                <a:ln>
                  <a:noFill/>
                </a:ln>
                <a:effectLst/>
                <a:highlight>
                  <a:scrgbClr r="0" g="0" b="0">
                    <a:alpha val="0"/>
                  </a:scrgbClr>
                </a:highlight>
              </a:rPr>
              <a:t>Beim dynamischen Mikrofon ist die Schalldruck empfangende Membran mit einer Tauchspule (sog. Tauchspulenmikrofon) gekoppelt oder stellt beim sog. </a:t>
            </a:r>
            <a:r>
              <a:rPr lang="de-DE" sz="1814" u="none" strike="noStrike" kern="1200" cap="none" dirty="0" err="1">
                <a:ln>
                  <a:noFill/>
                </a:ln>
                <a:effectLst/>
                <a:highlight>
                  <a:scrgbClr r="0" g="0" b="0">
                    <a:alpha val="0"/>
                  </a:scrgbClr>
                </a:highlight>
              </a:rPr>
              <a:t>Bändchenmikrofon</a:t>
            </a:r>
            <a:r>
              <a:rPr lang="de-DE" sz="1814" u="none" strike="noStrike" kern="1200" cap="none" dirty="0">
                <a:ln>
                  <a:noFill/>
                </a:ln>
                <a:effectLst/>
                <a:highlight>
                  <a:scrgbClr r="0" g="0" b="0">
                    <a:alpha val="0"/>
                  </a:scrgbClr>
                </a:highlight>
              </a:rPr>
              <a:t> als Aluminiumstreifen selbst die Membran dar. Bei beiden Bauweisen wird durch die mit Schalldruck in Schwingungen versetzte Membran via Induktion im Magnetfeld eines Dauermagneten eine permanente Spannungsänderung erzeugt, die als elektrisches Mikrofon-Signal weitergegeben wird.</a:t>
            </a:r>
          </a:p>
          <a:p>
            <a:endParaRPr lang="de-DE" sz="1814" u="none" strike="noStrike" kern="1200" cap="none" dirty="0">
              <a:ln>
                <a:noFill/>
              </a:ln>
              <a:effectLst/>
              <a:highlight>
                <a:scrgbClr r="0" g="0" b="0">
                  <a:alpha val="0"/>
                </a:scrgbClr>
              </a:highlight>
            </a:endParaRPr>
          </a:p>
          <a:p>
            <a:r>
              <a:rPr lang="de-DE" sz="1814" u="none" strike="noStrike" kern="1200" cap="none" dirty="0">
                <a:ln>
                  <a:noFill/>
                </a:ln>
                <a:effectLst/>
                <a:highlight>
                  <a:scrgbClr r="0" g="0" b="0">
                    <a:alpha val="0"/>
                  </a:scrgbClr>
                </a:highlight>
              </a:rPr>
              <a:t>Dynamische Mikrofone sind deutlich weniger anfällig für Rückkopplungen und werden gerne bei lautem Gesang, auf der Bühne, bei der Abnahme bestimmter Musikinstrumente sowie als sog. Reportermikrofone eingesetzt. Selbst hohe Schalldruckpegel (hohe Lautstärke) bringen dynamische Mikros nicht so schnell aus der Fassung, d.h. es muss schon extrem laut werden, bis sie anfangen zu verzerren, im Gegensatz zu den empfindlicheren Kondensatormikrofonen. Die </a:t>
            </a:r>
            <a:r>
              <a:rPr lang="de-DE" sz="1814" u="none" strike="noStrike" kern="1200" cap="none" dirty="0" err="1">
                <a:ln>
                  <a:noFill/>
                </a:ln>
                <a:effectLst/>
                <a:highlight>
                  <a:scrgbClr r="0" g="0" b="0">
                    <a:alpha val="0"/>
                  </a:scrgbClr>
                </a:highlight>
              </a:rPr>
              <a:t>Schallwandlerkomponenten</a:t>
            </a:r>
            <a:r>
              <a:rPr lang="de-DE" sz="1814" u="none" strike="noStrike" kern="1200" cap="none" dirty="0">
                <a:ln>
                  <a:noFill/>
                </a:ln>
                <a:effectLst/>
                <a:highlight>
                  <a:scrgbClr r="0" g="0" b="0">
                    <a:alpha val="0"/>
                  </a:scrgbClr>
                </a:highlight>
              </a:rPr>
              <a:t> der dynamischen Mikrofone sind deutlich robuster als die von Kondensatormikrofonen und sie sind auch unempfindlicher gegenüber Feuchtigkeit.</a:t>
            </a:r>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1325C33-DE56-0D41-9213-69BE4ACB88FB}"/>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C2B47E5D-F271-3F4F-B3BC-F0532E4CEC4E}"/>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7B678011-65B9-9740-BA28-13B82DD552A8}"/>
              </a:ext>
            </a:extLst>
          </p:cNvPr>
          <p:cNvSpPr>
            <a:spLocks noGrp="1"/>
          </p:cNvSpPr>
          <p:nvPr>
            <p:ph type="body" idx="1"/>
          </p:nvPr>
        </p:nvSpPr>
        <p:spPr/>
        <p:txBody>
          <a:bodyPr>
            <a:normAutofit fontScale="62500" lnSpcReduction="20000"/>
          </a:bodyPr>
          <a:lstStyle/>
          <a:p>
            <a:r>
              <a:rPr lang="de-DE" dirty="0"/>
              <a:t>Sowohl das Kondensatormikrofon als auch das dynamische Mikrofon muss analoge Frequenzen (Schalldruck) in elektrische Spannung (Mikrofonsignal) wandeln können. Mikrofone sind also Schallwandler. Um Schall wandeln zu können, benötigt sowohl das Kondensatormikrofon als auch das dynamische Mikrofon eine empfindliche Membran, die durch Schalldruck in Bewegung versetzt wird. Lediglich die Art und Weise der Wandlung dieser Bewegung in elektrische Spannung unterscheidet das Kondensatormikrofon vom dynamischen Mikrofon.</a:t>
            </a:r>
          </a:p>
          <a:p>
            <a:endParaRPr lang="de-DE" dirty="0"/>
          </a:p>
          <a:p>
            <a:r>
              <a:rPr lang="de-DE" sz="1814" u="none" strike="noStrike" kern="1200" cap="none" dirty="0">
                <a:ln>
                  <a:noFill/>
                </a:ln>
                <a:effectLst/>
                <a:highlight>
                  <a:scrgbClr r="0" g="0" b="0">
                    <a:alpha val="0"/>
                  </a:scrgbClr>
                </a:highlight>
              </a:rPr>
              <a:t>Beim Kondensatormikrofon agiert die durch Schalldruck in Schwingung versetzte elektrisch leitende Membran als Elektrode, der eine Gegenelektrode gegenübersteht. Die im Schalldruck schwingende Membran nimmt unterschiedliche Abstände zur fixen Gegenelektrode ein, wodurch sich die Kapazität des Kondensators ständig verändert und als elektrisches Signal ausgegeben werden kann. Die Kondensatorbauweise kann kleinste Schalldruckpegel aufnehmen und ist damit deutlich empfindlicher als ein dynamisches Mikrofon – vor allem im hohen Frequenzbereich.</a:t>
            </a:r>
            <a:br>
              <a:rPr lang="de-DE" dirty="0"/>
            </a:br>
            <a:br>
              <a:rPr lang="de-DE" dirty="0"/>
            </a:br>
            <a:r>
              <a:rPr lang="de-DE" sz="1814" u="none" strike="noStrike" kern="1200" cap="none" dirty="0">
                <a:ln>
                  <a:noFill/>
                </a:ln>
                <a:effectLst/>
                <a:highlight>
                  <a:scrgbClr r="0" g="0" b="0">
                    <a:alpha val="0"/>
                  </a:scrgbClr>
                </a:highlight>
              </a:rPr>
              <a:t>Die Nachteile des Kondensatormikrofons sind seine gegenüber einem dynamischen Mikrofon geringere Robustheit, seine Anfälligkeit gegenüber Feuchtigkeit sowie die Abhängigkeit von einer Stromquelle. Diese Stromquelle kann entweder der genutzte Camcorder sein, wenn er denn Phantomspeisung zur Verfügung stellt oder eine eigene Batterie des Kondensatormikrofons. Wer also eine Video-DSLR nutzt oder einen Camcorder, die keine +48V Schaltung zulässt, muss bei der Wahl eines Kondensatormikrofons darauf achten, dass das Mikrofon für eine eigene Batterieversorgung ausgelegt ist (nicht alle Kondensatormikrofone sind das). Auch im Auge zu behalten: Unterschiedliche batteriebetriebene Kondensatormikrofone haben teilweise stark voneinander abweichende Betriebszeiten. Richtmikrofone im Filmeinsatz sind fast ausschließlich Kondensatormikrofone.</a:t>
            </a:r>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5E7D003-6451-4444-B127-7C423DF56F56}"/>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C2BBCA11-9FAA-324C-BBCC-9589E1120273}"/>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1F7AB148-1449-F740-8CDC-64452DA63B01}"/>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0F9864DC-D90D-2945-97AE-5094B8798C78}"/>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C40C74B9-F187-4A44-B4DB-856AB06EB223}"/>
              </a:ext>
            </a:extLst>
          </p:cNvPr>
          <p:cNvSpPr>
            <a:spLocks noGrp="1"/>
          </p:cNvSpPr>
          <p:nvPr>
            <p:ph type="body" idx="1"/>
          </p:nvPr>
        </p:nvSpPr>
        <p:spPr/>
        <p:txBody>
          <a:bodyPr>
            <a:normAutofit/>
          </a:bodyPr>
          <a:lstStyle/>
          <a:p>
            <a:r>
              <a:rPr lang="de-DE" sz="1814" u="none" strike="noStrike" kern="1200" cap="none" dirty="0">
                <a:ln>
                  <a:noFill/>
                </a:ln>
                <a:effectLst/>
                <a:highlight>
                  <a:scrgbClr r="0" g="0" b="0">
                    <a:alpha val="0"/>
                  </a:scrgbClr>
                </a:highlight>
              </a:rPr>
              <a:t>Mikrofon und Lautsprecher haben einen ähnlichen Aufbau.</a:t>
            </a:r>
            <a:br>
              <a:rPr lang="de-DE" sz="1814" u="none" strike="noStrike" kern="1200" cap="none" dirty="0">
                <a:ln>
                  <a:noFill/>
                </a:ln>
                <a:effectLst/>
                <a:highlight>
                  <a:scrgbClr r="0" g="0" b="0">
                    <a:alpha val="0"/>
                  </a:scrgbClr>
                </a:highlight>
              </a:rPr>
            </a:br>
            <a:endParaRPr lang="de-DE" sz="1814" u="none" strike="noStrike" kern="1200" cap="none" dirty="0">
              <a:ln>
                <a:noFill/>
              </a:ln>
              <a:effectLst/>
              <a:highlight>
                <a:scrgbClr r="0" g="0" b="0">
                  <a:alpha val="0"/>
                </a:scrgbClr>
              </a:highlight>
            </a:endParaRPr>
          </a:p>
          <a:p>
            <a:r>
              <a:rPr lang="de-DE" sz="1814" u="none" strike="noStrike" kern="1200" cap="none" dirty="0">
                <a:ln>
                  <a:noFill/>
                </a:ln>
                <a:effectLst/>
                <a:highlight>
                  <a:scrgbClr r="0" g="0" b="0">
                    <a:alpha val="0"/>
                  </a:scrgbClr>
                </a:highlight>
              </a:rPr>
              <a:t>Beim Lautsprecher wird durch das Anlegen einer Wechselspannung ein sich ständig änderndes Magnetfeld erzeugt. Dies führt zu einer sinusförmigen Schwingung des Membran. Ein Ton entsteht.</a:t>
            </a:r>
          </a:p>
        </p:txBody>
      </p:sp>
    </p:spTree>
    <p:extLst>
      <p:ext uri="{BB962C8B-B14F-4D97-AF65-F5344CB8AC3E}">
        <p14:creationId xmlns:p14="http://schemas.microsoft.com/office/powerpoint/2010/main" val="1499415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BF8A4A14-FDE3-B741-987C-F4A4E51A0EF3}"/>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A3CC7196-B5A7-9B4B-A8F5-2B8FD9CC8424}"/>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6F83E534-B638-544E-973D-97568EF0B9C8}"/>
              </a:ext>
            </a:extLst>
          </p:cNvPr>
          <p:cNvSpPr>
            <a:spLocks noGrp="1"/>
          </p:cNvSpPr>
          <p:nvPr>
            <p:ph type="body" idx="1"/>
          </p:nvPr>
        </p:nvSpPr>
        <p:spPr/>
        <p:txBody>
          <a:bodyPr>
            <a:normAutofit fontScale="85000" lnSpcReduction="20000"/>
          </a:bodyPr>
          <a:lstStyle/>
          <a:p>
            <a:r>
              <a:rPr lang="de-DE" dirty="0"/>
              <a:t>Ein Grenzflächenmikrofon, engl.: „</a:t>
            </a:r>
            <a:r>
              <a:rPr lang="de-DE" dirty="0" err="1"/>
              <a:t>boundary</a:t>
            </a:r>
            <a:r>
              <a:rPr lang="de-DE" dirty="0"/>
              <a:t> </a:t>
            </a:r>
            <a:r>
              <a:rPr lang="de-DE" dirty="0" err="1"/>
              <a:t>layer</a:t>
            </a:r>
            <a:r>
              <a:rPr lang="de-DE" dirty="0"/>
              <a:t> </a:t>
            </a:r>
            <a:r>
              <a:rPr lang="de-DE" dirty="0" err="1"/>
              <a:t>microphone</a:t>
            </a:r>
            <a:r>
              <a:rPr lang="de-DE" dirty="0"/>
              <a:t>“ oder „PZM / </a:t>
            </a:r>
            <a:r>
              <a:rPr lang="de-DE" dirty="0" err="1"/>
              <a:t>pressure</a:t>
            </a:r>
            <a:r>
              <a:rPr lang="de-DE" dirty="0"/>
              <a:t> </a:t>
            </a:r>
            <a:r>
              <a:rPr lang="de-DE" dirty="0" err="1"/>
              <a:t>zone</a:t>
            </a:r>
            <a:r>
              <a:rPr lang="de-DE" dirty="0"/>
              <a:t> </a:t>
            </a:r>
            <a:r>
              <a:rPr lang="de-DE" dirty="0" err="1"/>
              <a:t>microphone</a:t>
            </a:r>
            <a:r>
              <a:rPr lang="de-DE" dirty="0"/>
              <a:t>“ (geschützter Name von </a:t>
            </a:r>
            <a:r>
              <a:rPr lang="de-DE" dirty="0" err="1"/>
              <a:t>Crown</a:t>
            </a:r>
            <a:r>
              <a:rPr lang="de-DE" dirty="0"/>
              <a:t> International), ist eine Sonderbauform von Mikrofonen, bei denen die Gehäuseform die akustischen Eigenschaften maßgeblich bestimmt.</a:t>
            </a:r>
          </a:p>
          <a:p>
            <a:endParaRPr lang="de-DE" dirty="0"/>
          </a:p>
          <a:p>
            <a:r>
              <a:rPr lang="de-DE" dirty="0"/>
              <a:t>Das Mikrofon wird auf eine große schallreflektierende Fläche, z. B. auf den Fußboden oder einen Tisch, gelegt. Es erhält so den maximalen Schalldruck ohne Überlagerungen von Raumschallanteilen, was zu einem ausgewogenen Frequenzgang und einem akustisch guten Raumeindruck führt:</a:t>
            </a:r>
          </a:p>
          <a:p>
            <a:endParaRPr lang="de-DE" dirty="0"/>
          </a:p>
          <a:p>
            <a:r>
              <a:rPr lang="de-DE" dirty="0"/>
              <a:t>An schallharten Flächen treten keine störenden Reflexionen auf, da diese hier erst entstehen. In Räumen werden deren Eigenresonanzen von diesem Mikrofon weniger aufgenommen; Durch die Platzierung des Mikrofons an einer Begrenzungsfläche entstehen keine klangfärbenden Kammfiltereffekte, wie sie innerhalb des Raums auftreten. Bei sich bewegenden Schallquellen ergeben sich keine Klangfarbenunterschiede. Raumsignale R sind gegenüber den Direktsignalen D um 3 dB gedämpft, was eine Bevorzugung des Direktschalls bedeutet.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F388FA7-946D-5247-B230-F96A12A62A46}"/>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E2782E30-C1A1-134F-96EF-9EC035005983}"/>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_0">
            <a:extLst>
              <a:ext uri="{FF2B5EF4-FFF2-40B4-BE49-F238E27FC236}">
                <a16:creationId xmlns:a16="http://schemas.microsoft.com/office/drawing/2014/main" id="{3DFF8019-649C-BF40-A7E5-24B88C375588}"/>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_1">
            <a:extLst>
              <a:ext uri="{FF2B5EF4-FFF2-40B4-BE49-F238E27FC236}">
                <a16:creationId xmlns:a16="http://schemas.microsoft.com/office/drawing/2014/main" id="{F96C10F4-6387-7B47-9CC6-C1F52BB4BA10}"/>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7EBA11C6-8289-9446-AF6B-7211CB027DBC}"/>
              </a:ext>
            </a:extLst>
          </p:cNvPr>
          <p:cNvSpPr>
            <a:spLocks noGrp="1"/>
          </p:cNvSpPr>
          <p:nvPr>
            <p:ph type="body" idx="1"/>
          </p:nvPr>
        </p:nvSpPr>
        <p:spPr/>
        <p:txBody>
          <a:bodyPr>
            <a:normAutofit fontScale="92500" lnSpcReduction="20000"/>
          </a:bodyPr>
          <a:lstStyle/>
          <a:p>
            <a:r>
              <a:rPr lang="de-DE" dirty="0"/>
              <a:t>Ein Piezomikrofon ist ein elektroakustischer Wandler, der Druckschwankungen in der Luft in entsprechende elektrische Signale wandelt. Eine Membran folgt den Druckschwankungen des Schalls. Sie ist mechanisch mit einem piezoelektrischen Element gekoppelt, das durch die Druckschwankungen minimal verformt wird. Die elektrischen Spannungsschwankungen des piezoelektrischen Materials (meist Blei-</a:t>
            </a:r>
            <a:r>
              <a:rPr lang="de-DE" dirty="0" err="1"/>
              <a:t>Zirkonat</a:t>
            </a:r>
            <a:r>
              <a:rPr lang="de-DE" dirty="0"/>
              <a:t>-</a:t>
            </a:r>
            <a:r>
              <a:rPr lang="de-DE" dirty="0" err="1"/>
              <a:t>Titanat</a:t>
            </a:r>
            <a:r>
              <a:rPr lang="de-DE" dirty="0"/>
              <a:t>) werden zum Verstärker übertragen.</a:t>
            </a:r>
          </a:p>
          <a:p>
            <a:endParaRPr lang="de-DE" dirty="0"/>
          </a:p>
          <a:p>
            <a:r>
              <a:rPr lang="de-DE" dirty="0"/>
              <a:t>Ein großer Nachteil dieser </a:t>
            </a:r>
            <a:r>
              <a:rPr lang="de-DE" dirty="0" err="1"/>
              <a:t>Wandlertechnik</a:t>
            </a:r>
            <a:r>
              <a:rPr lang="de-DE" dirty="0"/>
              <a:t> ist der hohe Klirrfaktor. Sie eignen sich deshalb nicht für hochqualitative Aufnahmen</a:t>
            </a:r>
          </a:p>
          <a:p>
            <a:endParaRPr lang="de-DE" dirty="0"/>
          </a:p>
          <a:p>
            <a:r>
              <a:rPr lang="de-DE" dirty="0"/>
              <a:t>Die Schwingungswandlung durch piezoelektrische Elemente ist bei Kontaktschallwandlern weit verbreitet. Die hier wirkenden Kräfte sind in der Regel wesentlich größer und führen zu besseren Übertragungseigenschaften, als es bei Luftschall der Fall sein kann.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_1">
            <a:extLst>
              <a:ext uri="{FF2B5EF4-FFF2-40B4-BE49-F238E27FC236}">
                <a16:creationId xmlns:a16="http://schemas.microsoft.com/office/drawing/2014/main" id="{6BC9A769-82CB-BB42-94C5-76CD8BE1272B}"/>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_2">
            <a:extLst>
              <a:ext uri="{FF2B5EF4-FFF2-40B4-BE49-F238E27FC236}">
                <a16:creationId xmlns:a16="http://schemas.microsoft.com/office/drawing/2014/main" id="{08337B74-A1F1-A549-A59C-CE32043101EB}"/>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BE506891-24BC-BA4A-8FE0-D5545ECEAFF7}"/>
              </a:ext>
            </a:extLst>
          </p:cNvPr>
          <p:cNvSpPr>
            <a:spLocks noGrp="1"/>
          </p:cNvSpPr>
          <p:nvPr>
            <p:ph type="body" idx="1"/>
          </p:nvPr>
        </p:nvSpPr>
        <p:spPr/>
        <p:txBody>
          <a:bodyPr/>
          <a:lstStyle/>
          <a:p>
            <a:r>
              <a:rPr lang="de-DE" sz="1814" u="none" strike="noStrike" kern="1200" cap="none" dirty="0">
                <a:ln>
                  <a:noFill/>
                </a:ln>
                <a:effectLst/>
              </a:rPr>
              <a:t>Als Hydrophon (von altgriechisch </a:t>
            </a:r>
            <a:r>
              <a:rPr lang="el-GR" sz="1814" u="none" strike="noStrike" kern="1200" cap="none" dirty="0" err="1">
                <a:ln>
                  <a:noFill/>
                </a:ln>
                <a:effectLst/>
              </a:rPr>
              <a:t>ὕδωρ</a:t>
            </a:r>
            <a:r>
              <a:rPr lang="el-GR" sz="1814" u="none" strike="noStrike" kern="1200" cap="none" dirty="0">
                <a:ln>
                  <a:noFill/>
                </a:ln>
                <a:effectLst/>
              </a:rPr>
              <a:t> </a:t>
            </a:r>
            <a:r>
              <a:rPr lang="de-DE" sz="1814" u="none" strike="noStrike" kern="1200" cap="none" dirty="0" err="1">
                <a:ln>
                  <a:noFill/>
                </a:ln>
                <a:effectLst/>
              </a:rPr>
              <a:t>hydor</a:t>
            </a:r>
            <a:r>
              <a:rPr lang="de-DE" sz="1814" u="none" strike="noStrike" kern="1200" cap="none" dirty="0">
                <a:ln>
                  <a:noFill/>
                </a:ln>
                <a:effectLst/>
              </a:rPr>
              <a:t> „Wasser“ sowie </a:t>
            </a:r>
            <a:r>
              <a:rPr lang="el-GR" sz="1814" u="none" strike="noStrike" kern="1200" cap="none" dirty="0">
                <a:ln>
                  <a:noFill/>
                </a:ln>
                <a:effectLst/>
              </a:rPr>
              <a:t>φωνή </a:t>
            </a:r>
            <a:r>
              <a:rPr lang="de-DE" sz="1814" u="none" strike="noStrike" kern="1200" cap="none" dirty="0" err="1">
                <a:ln>
                  <a:noFill/>
                </a:ln>
                <a:effectLst/>
              </a:rPr>
              <a:t>phoné</a:t>
            </a:r>
            <a:r>
              <a:rPr lang="de-DE" sz="1814" u="none" strike="noStrike" kern="1200" cap="none" dirty="0">
                <a:ln>
                  <a:noFill/>
                </a:ln>
                <a:effectLst/>
              </a:rPr>
              <a:t> „Ton“, „Stimme“)[1] bezeichnet man ein Gerät zur Wandlung von Wasserschall in eine dem Schalldruck entsprechende elektrische Spannung. Eine andere Bezeichnung ist „Unterwassermikrophon“.</a:t>
            </a:r>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_1">
            <a:extLst>
              <a:ext uri="{FF2B5EF4-FFF2-40B4-BE49-F238E27FC236}">
                <a16:creationId xmlns:a16="http://schemas.microsoft.com/office/drawing/2014/main" id="{6BC9A769-82CB-BB42-94C5-76CD8BE1272B}"/>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_2">
            <a:extLst>
              <a:ext uri="{FF2B5EF4-FFF2-40B4-BE49-F238E27FC236}">
                <a16:creationId xmlns:a16="http://schemas.microsoft.com/office/drawing/2014/main" id="{08337B74-A1F1-A549-A59C-CE32043101EB}"/>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BE506891-24BC-BA4A-8FE0-D5545ECEAFF7}"/>
              </a:ext>
            </a:extLst>
          </p:cNvPr>
          <p:cNvSpPr>
            <a:spLocks noGrp="1"/>
          </p:cNvSpPr>
          <p:nvPr>
            <p:ph type="body" idx="1"/>
          </p:nvPr>
        </p:nvSpPr>
        <p:spPr/>
        <p:txBody>
          <a:bodyPr/>
          <a:lstStyle/>
          <a:p>
            <a:r>
              <a:rPr lang="de-DE" sz="1814" u="none" strike="noStrike" kern="1200" cap="none" dirty="0">
                <a:ln>
                  <a:noFill/>
                </a:ln>
                <a:effectLst/>
              </a:rPr>
              <a:t>Breitband-Empfänger für elektromagnetische Strahlung konzipiert als "Anti-Radio" für experimentelle Anwendungen </a:t>
            </a:r>
          </a:p>
          <a:p>
            <a:endParaRPr lang="de-DE" sz="1814" u="none" strike="noStrike" kern="1200" cap="none" dirty="0">
              <a:ln>
                <a:noFill/>
              </a:ln>
              <a:effectLst/>
            </a:endParaRPr>
          </a:p>
          <a:p>
            <a:r>
              <a:rPr lang="de-DE" sz="1814" u="none" strike="noStrike" kern="1200" cap="none" dirty="0">
                <a:ln>
                  <a:noFill/>
                </a:ln>
                <a:effectLst/>
              </a:rPr>
              <a:t>Ether empfängt über drei integrierte Antennen ein weites Spektrum aus umgebenden Störsignalen wie z.B. Radio, Wi-Fi-Netze und elektrische Felder von Lampen, Bildschirmen, Festplatten etc.</a:t>
            </a:r>
            <a:endParaRPr lang="de-DE" dirty="0"/>
          </a:p>
        </p:txBody>
      </p:sp>
    </p:spTree>
    <p:extLst>
      <p:ext uri="{BB962C8B-B14F-4D97-AF65-F5344CB8AC3E}">
        <p14:creationId xmlns:p14="http://schemas.microsoft.com/office/powerpoint/2010/main" val="3119346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52027C66-3CDA-554D-892C-F5F1712F7B98}"/>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E23F2A87-B485-3A41-A857-55C110F6175E}"/>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01DADA0-1926-B248-B980-C69088D96492}"/>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94FFADDC-A368-EA4A-A9FF-2D9EB53FC8CD}"/>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085BE45A-9769-2441-BF60-B3046AA0DF42}"/>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7F7AE4C6-0833-EA4B-B9D5-946E8A36F00C}"/>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A4FB8CA-8649-C940-93D2-975DD74E77D3}"/>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76F9DF54-EB86-7F49-9006-693B404DE114}"/>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21FF852-2B20-D644-831F-1C5A7585B353}"/>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31B79E99-29E0-F34F-8836-C1AD082834E7}"/>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38B7D3B1-2E9B-294E-A005-3ECC5FF31717}"/>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94D9F4E3-B1F8-1747-9E17-38134D3677D5}"/>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97645765-3C10-394A-98EF-7092A44831E7}"/>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2129D4B8-47F4-9D4C-B078-66E8D00A4582}"/>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CDCFB9D0-EB6F-4A46-B9A3-CC9F49E5AFEA}"/>
              </a:ext>
            </a:extLst>
          </p:cNvPr>
          <p:cNvSpPr>
            <a:spLocks noGrp="1" noRot="1" noChangeAspect="1" noResize="1"/>
          </p:cNvSpPr>
          <p:nvPr>
            <p:ph type="sldImg"/>
          </p:nvPr>
        </p:nvSpPr>
        <p:spPr>
          <a:xfrm>
            <a:off x="989013" y="685800"/>
            <a:ext cx="4878387"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B19F7044-4B20-3A48-BC32-9B806CB7B2E9}"/>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extLst>
      <p:ext uri="{BB962C8B-B14F-4D97-AF65-F5344CB8AC3E}">
        <p14:creationId xmlns:p14="http://schemas.microsoft.com/office/powerpoint/2010/main" val="3921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F94510E8-3EF1-3148-ADF6-E145635F35E2}"/>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9477CEDF-AF7F-134C-A6FB-90B8126117C8}"/>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36A057F7-CA37-2648-A6D7-4276D59CE0D8}"/>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47295AAA-B752-E746-825B-E8069043B546}"/>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DAF5BC8-7214-8749-B32E-61B81060B814}"/>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3C62D692-5666-2F43-B318-4F4DACCB90F5}"/>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5EA5BEBA-93DD-B04D-8932-E16D89D71B18}"/>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4EBB3E7C-E9BB-674E-A423-44B76C3349DD}"/>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A2803557-47F1-0447-BA5F-FB55AFA075B8}"/>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6D37D7A0-F664-6B4A-A2A6-815A1AD9FFF8}"/>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5886D302-63C0-CF49-BD90-B14E6BD3BFEB}"/>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0760125D-5EDC-3D40-AC32-5511457B3039}"/>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BC81F294-6BFF-8F41-BE31-0F33D0D78E38}"/>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603626A6-0A27-FA4B-B168-194C56FF7464}"/>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FA1E9DF4-9485-DF4E-9977-FE5E0CED35E5}"/>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D5C96E97-4DB9-A04A-81C6-B923AFAFAD5F}"/>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A26F5268-AC4E-7244-B998-5DF881B73B3A}"/>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21794869-D61B-0F4D-B150-F1A8C786ADC1}"/>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3491-34AC-F151-E046-7ADA7F9DFCD7}"/>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45A05FD3-773E-C434-CBFF-1A935E2F3E24}"/>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E231FFE7-29C7-3EEE-DFEC-1E2E86E8F881}"/>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extLst>
      <p:ext uri="{BB962C8B-B14F-4D97-AF65-F5344CB8AC3E}">
        <p14:creationId xmlns:p14="http://schemas.microsoft.com/office/powerpoint/2010/main" val="159646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CDCFB9D0-EB6F-4A46-B9A3-CC9F49E5AFEA}"/>
              </a:ext>
            </a:extLst>
          </p:cNvPr>
          <p:cNvSpPr>
            <a:spLocks noGrp="1" noRot="1" noChangeAspect="1" noResize="1"/>
          </p:cNvSpPr>
          <p:nvPr>
            <p:ph type="sldImg"/>
          </p:nvPr>
        </p:nvSpPr>
        <p:spPr>
          <a:xfrm>
            <a:off x="989013" y="685800"/>
            <a:ext cx="4878387"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B19F7044-4B20-3A48-BC32-9B806CB7B2E9}"/>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913899D3-D997-974A-8627-CDCC74015F0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67369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86E84-DF84-F551-8052-25034F733432}"/>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95B5FA17-3081-E759-62A4-22F9EDCCD085}"/>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8890C605-5505-070E-32E7-B09F0A8F55FE}"/>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extLst>
      <p:ext uri="{BB962C8B-B14F-4D97-AF65-F5344CB8AC3E}">
        <p14:creationId xmlns:p14="http://schemas.microsoft.com/office/powerpoint/2010/main" val="1397557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F3D5-7B02-F8CB-20C9-738CE278783D}"/>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E678934A-B8B0-8CD3-C5C0-CF8206DED7E7}"/>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CED31411-1E87-444B-86BA-83C1C407CB24}"/>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extLst>
      <p:ext uri="{BB962C8B-B14F-4D97-AF65-F5344CB8AC3E}">
        <p14:creationId xmlns:p14="http://schemas.microsoft.com/office/powerpoint/2010/main" val="3040189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13110802-A707-294D-AE26-9689FE408884}"/>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A2E6D8ED-86E3-F643-BD76-ECEE0029C38E}"/>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35B6A0BC-1C49-2E48-A23E-DA080709B5CC}"/>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DC1A3C70-8044-5C40-B134-A30ECD7009CD}"/>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500E8DE-1AE5-2B43-B176-6CEE54648BDF}"/>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A44AD6C2-5A7D-F94F-A7E1-B6C2594AEAD6}"/>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D4E740C-9C8A-D640-8C6B-2BBE7DAF4814}"/>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49AF6364-F714-D74C-BC10-3EEBBDB67FDB}"/>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840C6D0-1596-8342-8B6F-B40E95E7D66D}"/>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0010B19E-130C-5F41-AAEA-D62D9361E9BC}"/>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332F3BA-C913-674B-B884-6DB2E898528B}"/>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E5A79BF0-890F-804B-9854-3FFBDA3B7776}"/>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FEB297E-A904-2447-9F08-362997FCE814}"/>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CE563FBD-8787-B14D-BC49-3041B423394C}"/>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9D811AC0-B0CE-A347-938C-C872E7CF31B0}"/>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36284D75-C643-E743-9F98-8B74B5ABF26C}"/>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DB56FE7-783F-0745-8DAE-7D7CB54C2633}"/>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6C6A58CF-E323-9045-B65A-9A2D873556E0}"/>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C8700276-69B9-5E4A-B132-AE3CC8C0AE60}"/>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E45FDE6B-F387-9F4C-A5A8-461F99743908}"/>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9F05D4F5-0E86-354F-8D31-8BB55814D01F}"/>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57A91F2D-789F-6748-881B-C7770D870F53}"/>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8A16B8B7-42CF-7E44-926D-C00BFB571FDC}"/>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2E519EF7-9770-DC42-A800-62BE3DCCB26A}"/>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C4F21051-D6EF-8146-995F-975DCF8FB51B}"/>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229FA8F0-CD96-F649-AAD1-9BF3B839B127}"/>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8574B017-07C5-7E44-9BF4-D40B86DDE0E0}"/>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872EA759-D44B-8641-94E0-2B4D7C9350E0}"/>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1">
            <a:extLst>
              <a:ext uri="{FF2B5EF4-FFF2-40B4-BE49-F238E27FC236}">
                <a16:creationId xmlns:a16="http://schemas.microsoft.com/office/drawing/2014/main" id="{866E89AB-4A49-FA47-980D-A605B7CAD9CA}"/>
              </a:ext>
            </a:extLst>
          </p:cNvPr>
          <p:cNvSpPr txBox="1">
            <a:spLocks noGrp="1"/>
          </p:cNvSpPr>
          <p:nvPr>
            <p:ph type="body" sz="quarter" idx="1"/>
          </p:nvPr>
        </p:nvSpPr>
        <p:spPr/>
        <p:txBody>
          <a:bodyPr/>
          <a:lstStyle/>
          <a:p>
            <a:endParaRPr lang="de-DE"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4C6CFAF-A017-3143-AE25-F67D236337A9}"/>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45BED6FD-E2DB-AD4A-BB95-C3E436868FB2}"/>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1">
            <a:extLst>
              <a:ext uri="{FF2B5EF4-FFF2-40B4-BE49-F238E27FC236}">
                <a16:creationId xmlns:a16="http://schemas.microsoft.com/office/drawing/2014/main" id="{A199B323-A84B-C04C-9DBE-3C4AD719CF62}"/>
              </a:ext>
            </a:extLst>
          </p:cNvPr>
          <p:cNvSpPr txBox="1">
            <a:spLocks noGrp="1"/>
          </p:cNvSpPr>
          <p:nvPr>
            <p:ph type="body" sz="quarter" idx="1"/>
          </p:nvPr>
        </p:nvSpPr>
        <p:spPr/>
        <p:txBody>
          <a:bodyPr/>
          <a:lstStyle/>
          <a:p>
            <a:endParaRPr lang="de-DE"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B7C994A2-7544-A048-901D-F7D4A0A6D945}"/>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AC4D6837-4AE3-2441-8747-14A4801CE9C5}"/>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567A3302-ED10-0F4C-BD3D-49DF69A9FFAC}"/>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B4A32D76-1231-E144-8E6F-396333D40871}"/>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CCED83D7-C6CE-0149-9EA0-2FCB91B9C3E4}"/>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0A21064F-D63B-1B42-B6EA-AE71E70A930E}"/>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38094747-A552-374D-9B0E-804852A0DF50}"/>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BE182AA7-6988-CD41-BB90-8864C70DB500}"/>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DB56FE7-783F-0745-8DAE-7D7CB54C2633}"/>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6C6A58CF-E323-9045-B65A-9A2D873556E0}"/>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extLst>
      <p:ext uri="{BB962C8B-B14F-4D97-AF65-F5344CB8AC3E}">
        <p14:creationId xmlns:p14="http://schemas.microsoft.com/office/powerpoint/2010/main" val="26685518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76729E6-C6B1-8C42-ACCC-0EB0E4CD2037}"/>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0E62893B-6AF6-594E-A65E-5158EDDC7EC3}"/>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C9D2EB0D-C1E6-E14C-9B73-8104CA1E6DF0}"/>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79929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93758-CDB8-B537-E221-E1EE86F65722}"/>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E32CD837-6D76-81A6-5B7A-DCB96E14E315}"/>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6714A143-9A93-B464-6D14-4A67CEF89623}"/>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C3BEB3B7-C0C5-766A-8A76-42A9F12837F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201528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3F7CE-B33A-C39A-E5B6-B43DD7A1977B}"/>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253B64E6-6650-A166-AB29-816A31DEDD63}"/>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688F90B1-9B66-FC1B-5EB4-C859CE614C10}"/>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E01C0B63-943C-D700-33A3-9148E5F14FE6}"/>
              </a:ext>
            </a:extLst>
          </p:cNvPr>
          <p:cNvSpPr>
            <a:spLocks noGrp="1"/>
          </p:cNvSpPr>
          <p:nvPr>
            <p:ph type="body" idx="1"/>
          </p:nvPr>
        </p:nvSpPr>
        <p:spPr/>
        <p:txBody>
          <a:bodyPr/>
          <a:lstStyle/>
          <a:p>
            <a:r>
              <a:rPr lang="de-DE" dirty="0"/>
              <a:t>Der </a:t>
            </a:r>
            <a:r>
              <a:rPr lang="de-DE" dirty="0" err="1"/>
              <a:t>Cutoff</a:t>
            </a:r>
            <a:r>
              <a:rPr lang="de-DE" dirty="0"/>
              <a:t>-Parameter bestimmt die Frequenzgrenze, ab der gefiltert wird.</a:t>
            </a:r>
          </a:p>
        </p:txBody>
      </p:sp>
    </p:spTree>
    <p:extLst>
      <p:ext uri="{BB962C8B-B14F-4D97-AF65-F5344CB8AC3E}">
        <p14:creationId xmlns:p14="http://schemas.microsoft.com/office/powerpoint/2010/main" val="3644794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76729E6-C6B1-8C42-ACCC-0EB0E4CD2037}"/>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0E62893B-6AF6-594E-A65E-5158EDDC7EC3}"/>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8C5455DD-4906-0F48-8500-2F8F3BC23F2A}"/>
              </a:ext>
            </a:extLst>
          </p:cNvPr>
          <p:cNvSpPr>
            <a:spLocks noGrp="1"/>
          </p:cNvSpPr>
          <p:nvPr>
            <p:ph type="body" idx="1"/>
          </p:nvPr>
        </p:nvSpPr>
        <p:spPr/>
        <p:txBody>
          <a:bodyPr>
            <a:normAutofit fontScale="92500" lnSpcReduction="10000"/>
          </a:bodyPr>
          <a:lstStyle/>
          <a:p>
            <a:r>
              <a:rPr lang="de-DE" dirty="0"/>
              <a:t>Mit der Flankensteilheit wird beschrieben, wie steil bzw. stark das Filter ab der </a:t>
            </a:r>
            <a:r>
              <a:rPr lang="de-DE" dirty="0" err="1"/>
              <a:t>Cutoff</a:t>
            </a:r>
            <a:r>
              <a:rPr lang="de-DE" dirty="0"/>
              <a:t>-Frequenz reagiert: Je höher die Flankensteilheit, desto höher die Filterwirkung. Die Flankensteilheit kann auch durch </a:t>
            </a:r>
            <a:r>
              <a:rPr lang="de-DE" dirty="0" err="1"/>
              <a:t>Nacheinanderschalten</a:t>
            </a:r>
            <a:r>
              <a:rPr lang="de-DE" dirty="0"/>
              <a:t> von mehreren gleichartigen Filtern erhöht werden. Dabei werden die </a:t>
            </a:r>
            <a:r>
              <a:rPr lang="de-DE" dirty="0" err="1"/>
              <a:t>Flankensteilheiten</a:t>
            </a:r>
            <a:r>
              <a:rPr lang="de-DE" dirty="0"/>
              <a:t> der einzelnen Filter zusammenaddiert. Beispielsweise ergibt die Reihenschaltung von drei 3 Tiefpässen mit jeweiligen </a:t>
            </a:r>
            <a:r>
              <a:rPr lang="de-DE" dirty="0" err="1"/>
              <a:t>Flankensteilheiten</a:t>
            </a:r>
            <a:r>
              <a:rPr lang="de-DE" dirty="0"/>
              <a:t> von 6 </a:t>
            </a:r>
            <a:r>
              <a:rPr lang="de-DE" dirty="0" err="1"/>
              <a:t>db</a:t>
            </a:r>
            <a:r>
              <a:rPr lang="de-DE" dirty="0"/>
              <a:t>/</a:t>
            </a:r>
            <a:r>
              <a:rPr lang="de-DE" dirty="0" err="1"/>
              <a:t>Oct</a:t>
            </a:r>
            <a:r>
              <a:rPr lang="de-DE" dirty="0"/>
              <a:t> einen Tiefpass mit der Flankensteilheit von 18 </a:t>
            </a:r>
            <a:r>
              <a:rPr lang="de-DE" dirty="0" err="1"/>
              <a:t>db</a:t>
            </a:r>
            <a:r>
              <a:rPr lang="de-DE" dirty="0"/>
              <a:t>/</a:t>
            </a:r>
            <a:r>
              <a:rPr lang="de-DE" dirty="0" err="1"/>
              <a:t>Oct</a:t>
            </a:r>
            <a:r>
              <a:rPr lang="de-DE" dirty="0"/>
              <a:t>.</a:t>
            </a:r>
          </a:p>
          <a:p>
            <a:endParaRPr lang="de-DE" dirty="0"/>
          </a:p>
          <a:p>
            <a:r>
              <a:rPr lang="de-DE" dirty="0"/>
              <a:t>Eine andere Beschreibung der Flankensteilheit wird in Polen durchgeführt. Dabei entspricht ein 1-Pol-Filter einem Filter mit einer Flankensteilheit von 6 </a:t>
            </a:r>
            <a:r>
              <a:rPr lang="de-DE" dirty="0" err="1"/>
              <a:t>db</a:t>
            </a:r>
            <a:r>
              <a:rPr lang="de-DE" dirty="0"/>
              <a:t>/</a:t>
            </a:r>
            <a:r>
              <a:rPr lang="de-DE" dirty="0" err="1"/>
              <a:t>Oct</a:t>
            </a:r>
            <a:r>
              <a:rPr lang="de-DE" dirty="0"/>
              <a:t> - dementsprechend steht ein 4-Pol-Filter für ein Filter mit einer Flankensteilheit von 24 </a:t>
            </a:r>
            <a:r>
              <a:rPr lang="de-DE" dirty="0" err="1"/>
              <a:t>db</a:t>
            </a:r>
            <a:r>
              <a:rPr lang="de-DE" dirty="0"/>
              <a:t>/</a:t>
            </a:r>
            <a:r>
              <a:rPr lang="de-DE" dirty="0" err="1"/>
              <a:t>Oct</a:t>
            </a:r>
            <a:r>
              <a:rPr lang="de-DE" dirty="0"/>
              <a:t>.</a:t>
            </a:r>
          </a:p>
          <a:p>
            <a:endParaRPr lang="de-DE" dirty="0"/>
          </a:p>
          <a:p>
            <a:endParaRPr lang="de-DE" dirty="0"/>
          </a:p>
        </p:txBody>
      </p:sp>
    </p:spTree>
    <p:extLst>
      <p:ext uri="{BB962C8B-B14F-4D97-AF65-F5344CB8AC3E}">
        <p14:creationId xmlns:p14="http://schemas.microsoft.com/office/powerpoint/2010/main" val="813453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76729E6-C6B1-8C42-ACCC-0EB0E4CD2037}"/>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0E62893B-6AF6-594E-A65E-5158EDDC7EC3}"/>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10DDB7E5-89D6-0842-9BD7-5F6CCD9CBF84}"/>
              </a:ext>
            </a:extLst>
          </p:cNvPr>
          <p:cNvSpPr>
            <a:spLocks noGrp="1"/>
          </p:cNvSpPr>
          <p:nvPr>
            <p:ph type="body" idx="1"/>
          </p:nvPr>
        </p:nvSpPr>
        <p:spPr/>
        <p:txBody>
          <a:bodyPr>
            <a:normAutofit/>
          </a:bodyPr>
          <a:lstStyle/>
          <a:p>
            <a:pPr marL="195934" marR="0" lvl="0" indent="-195934" defTabSz="914400" rtl="0" eaLnBrk="1" fontAlgn="auto" latinLnBrk="0" hangingPunct="0">
              <a:lnSpc>
                <a:spcPct val="100000"/>
              </a:lnSpc>
              <a:spcBef>
                <a:spcPts val="0"/>
              </a:spcBef>
              <a:spcAft>
                <a:spcPts val="0"/>
              </a:spcAft>
              <a:buClrTx/>
              <a:buSzTx/>
              <a:buFontTx/>
              <a:buNone/>
              <a:tabLst/>
              <a:defRPr/>
            </a:pPr>
            <a:r>
              <a:rPr lang="de-DE" dirty="0"/>
              <a:t>Mit dem Resonanz-Regler wird der Bereich um die </a:t>
            </a:r>
            <a:r>
              <a:rPr lang="de-DE" dirty="0" err="1"/>
              <a:t>Cutoff</a:t>
            </a:r>
            <a:r>
              <a:rPr lang="de-DE" dirty="0"/>
              <a:t>-Frequenz angehoben. Bei maximaler Resonanz (</a:t>
            </a:r>
            <a:r>
              <a:rPr lang="de-DE" dirty="0" err="1"/>
              <a:t>Selbsoszillation</a:t>
            </a:r>
            <a:r>
              <a:rPr lang="de-DE" dirty="0"/>
              <a:t>) erzeugen die meisten Filter einen Sinuston mit der Tonhöhe der eingestellten </a:t>
            </a:r>
            <a:r>
              <a:rPr lang="de-DE" dirty="0" err="1"/>
              <a:t>Cutoff-Freque</a:t>
            </a:r>
            <a:endParaRPr lang="de-DE" dirty="0"/>
          </a:p>
        </p:txBody>
      </p:sp>
    </p:spTree>
    <p:extLst>
      <p:ext uri="{BB962C8B-B14F-4D97-AF65-F5344CB8AC3E}">
        <p14:creationId xmlns:p14="http://schemas.microsoft.com/office/powerpoint/2010/main" val="2548228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76729E6-C6B1-8C42-ACCC-0EB0E4CD2037}"/>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0E62893B-6AF6-594E-A65E-5158EDDC7EC3}"/>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FAF02B3F-9E8D-EA4A-BA27-12FFCE86EE77}"/>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7FD89701-B645-A044-918C-83054DBCBB61}"/>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EC0A694-4A96-CC4F-9900-05B6B63B35D2}"/>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49211BE7-2B30-2942-BE5F-AAEAAF27528F}"/>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C11696D-DEC1-5D47-9844-4C5742888103}"/>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2D01F8EF-9F61-F549-BE93-A81D89C6F21B}"/>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CEEF70CD-577D-4A4B-94C7-2281C1647E7D}"/>
              </a:ext>
            </a:extLst>
          </p:cNvPr>
          <p:cNvSpPr>
            <a:spLocks noGrp="1"/>
          </p:cNvSpPr>
          <p:nvPr>
            <p:ph type="body" idx="1"/>
          </p:nvPr>
        </p:nvSpPr>
        <p:spPr/>
        <p:txBody>
          <a:bodyPr/>
          <a:lstStyle/>
          <a:p>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The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frequency</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-domain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spectrum</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an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amplitude-modulated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signal</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shows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The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two</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sidebands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are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sum</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difference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frequencies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carrier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modulator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a:ln>
                  <a:noFill/>
                </a:ln>
                <a:effectLst/>
                <a:highlight>
                  <a:scrgbClr r="0" g="0" b="0">
                    <a:alpha val="0"/>
                  </a:scrgbClr>
                </a:highlight>
                <a:latin typeface="Arial Regular"/>
                <a:ea typeface="PingFang SC" pitchFamily="2"/>
                <a:cs typeface="Arial Unicode MS" pitchFamily="2"/>
              </a:rPr>
              <a:t>C</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a:ln>
                  <a:noFill/>
                </a:ln>
                <a:effectLst/>
                <a:highlight>
                  <a:scrgbClr r="0" g="0" b="0">
                    <a:alpha val="0"/>
                  </a:scrgbClr>
                </a:highlight>
                <a:latin typeface="Arial Regular"/>
                <a:ea typeface="PingFang SC" pitchFamily="2"/>
                <a:cs typeface="Arial Unicode MS" pitchFamily="2"/>
              </a:rPr>
              <a:t>M</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have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amplitudes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t>
            </a:r>
            <a:r>
              <a:rPr lang="de-DE" sz="1814" b="0" i="1" u="none" strike="noStrike" kern="1200" cap="none" dirty="0">
                <a:ln>
                  <a:noFill/>
                </a:ln>
                <a:effectLst/>
                <a:highlight>
                  <a:scrgbClr r="0" g="0" b="0">
                    <a:alpha val="0"/>
                  </a:scrgbClr>
                </a:highlight>
                <a:latin typeface="Arial Regular"/>
                <a:ea typeface="PingFang SC" pitchFamily="2"/>
                <a:cs typeface="Arial Unicode MS" pitchFamily="2"/>
              </a:rPr>
              <a:t>half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amplitude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carrier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signal</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a:t>
            </a:r>
            <a:endParaRPr lang="de-DE"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C11696D-DEC1-5D47-9844-4C5742888103}"/>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2D01F8EF-9F61-F549-BE93-A81D89C6F21B}"/>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4" name="Notizenplatzhalter 3">
            <a:extLst>
              <a:ext uri="{FF2B5EF4-FFF2-40B4-BE49-F238E27FC236}">
                <a16:creationId xmlns:a16="http://schemas.microsoft.com/office/drawing/2014/main" id="{160ED304-0F66-0D44-8E80-53D39C64AFD1}"/>
              </a:ext>
            </a:extLst>
          </p:cNvPr>
          <p:cNvSpPr>
            <a:spLocks noGrp="1"/>
          </p:cNvSpPr>
          <p:nvPr>
            <p:ph type="body" idx="1"/>
          </p:nvPr>
        </p:nvSpPr>
        <p:spPr/>
        <p:txBody>
          <a:bodyPr>
            <a:normAutofit lnSpcReduction="10000"/>
          </a:bodyPr>
          <a:lstStyle/>
          <a:p>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When</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frequency</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a:ln>
                  <a:noFill/>
                </a:ln>
                <a:effectLst/>
                <a:highlight>
                  <a:scrgbClr r="0" g="0" b="0">
                    <a:alpha val="0"/>
                  </a:scrgbClr>
                </a:highlight>
                <a:latin typeface="Arial Regular"/>
                <a:ea typeface="PingFang SC" pitchFamily="2"/>
                <a:cs typeface="Arial Unicode MS" pitchFamily="2"/>
              </a:rPr>
              <a:t>M</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in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audible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range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that</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20 Hz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more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there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an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effect</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on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err="1">
                <a:ln>
                  <a:noFill/>
                </a:ln>
                <a:effectLst/>
                <a:highlight>
                  <a:scrgbClr r="0" g="0" b="0">
                    <a:alpha val="0"/>
                  </a:scrgbClr>
                </a:highlight>
                <a:latin typeface="Arial Regular"/>
                <a:ea typeface="PingFang SC" pitchFamily="2"/>
                <a:cs typeface="Arial Unicode MS" pitchFamily="2"/>
              </a:rPr>
              <a:t>timbre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signal</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The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variations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in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amplitude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become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fast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enough</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that</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modulator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generates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set</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err="1">
                <a:ln>
                  <a:noFill/>
                </a:ln>
                <a:effectLst/>
                <a:highlight>
                  <a:scrgbClr r="0" g="0" b="0">
                    <a:alpha val="0"/>
                  </a:scrgbClr>
                </a:highlight>
                <a:latin typeface="Arial Regular"/>
                <a:ea typeface="PingFang SC" pitchFamily="2"/>
                <a:cs typeface="Arial Unicode MS" pitchFamily="2"/>
              </a:rPr>
              <a:t>frequency</a:t>
            </a:r>
            <a:r>
              <a:rPr lang="de-DE" sz="1814" b="0" i="1"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err="1">
                <a:ln>
                  <a:noFill/>
                </a:ln>
                <a:effectLst/>
                <a:highlight>
                  <a:scrgbClr r="0" g="0" b="0">
                    <a:alpha val="0"/>
                  </a:scrgbClr>
                </a:highlight>
                <a:latin typeface="Arial Regular"/>
                <a:ea typeface="PingFang SC" pitchFamily="2"/>
                <a:cs typeface="Arial Unicode MS" pitchFamily="2"/>
              </a:rPr>
              <a:t>sidebands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With</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two</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sine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waves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carrier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modulator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RM will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generate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frequency</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spectrum</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containing</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two</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sidebands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which</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are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err="1">
                <a:ln>
                  <a:noFill/>
                </a:ln>
                <a:effectLst/>
                <a:highlight>
                  <a:scrgbClr r="0" g="0" b="0">
                    <a:alpha val="0"/>
                  </a:scrgbClr>
                </a:highlight>
                <a:latin typeface="Arial Regular"/>
                <a:ea typeface="PingFang SC" pitchFamily="2"/>
                <a:cs typeface="Arial Unicode MS" pitchFamily="2"/>
              </a:rPr>
              <a:t>sum</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err="1">
                <a:ln>
                  <a:noFill/>
                </a:ln>
                <a:effectLst/>
                <a:highlight>
                  <a:scrgbClr r="0" g="0" b="0">
                    <a:alpha val="0"/>
                  </a:scrgbClr>
                </a:highlight>
                <a:latin typeface="Arial Regular"/>
                <a:ea typeface="PingFang SC" pitchFamily="2"/>
                <a:cs typeface="Arial Unicode MS" pitchFamily="2"/>
              </a:rPr>
              <a:t>difference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carrier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modulator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frequencies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When</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this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occurs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actual</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carrier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frequency</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removed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from</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spectrum</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leaving</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two</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err="1">
                <a:ln>
                  <a:noFill/>
                </a:ln>
                <a:effectLst/>
                <a:highlight>
                  <a:scrgbClr r="0" g="0" b="0">
                    <a:alpha val="0"/>
                  </a:scrgbClr>
                </a:highlight>
                <a:latin typeface="Arial Regular"/>
                <a:ea typeface="PingFang SC" pitchFamily="2"/>
                <a:cs typeface="Arial Unicode MS" pitchFamily="2"/>
              </a:rPr>
              <a:t>harmonic</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sidebands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frequency</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a:ln>
                  <a:noFill/>
                </a:ln>
                <a:effectLst/>
                <a:highlight>
                  <a:scrgbClr r="0" g="0" b="0">
                    <a:alpha val="0"/>
                  </a:scrgbClr>
                </a:highlight>
                <a:latin typeface="Arial Regular"/>
                <a:ea typeface="PingFang SC" pitchFamily="2"/>
                <a:cs typeface="Arial Unicode MS" pitchFamily="2"/>
              </a:rPr>
              <a:t>C</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a:ln>
                  <a:noFill/>
                </a:ln>
                <a:effectLst/>
                <a:highlight>
                  <a:scrgbClr r="0" g="0" b="0">
                    <a:alpha val="0"/>
                  </a:scrgbClr>
                </a:highlight>
                <a:latin typeface="Arial Regular"/>
                <a:ea typeface="PingFang SC" pitchFamily="2"/>
                <a:cs typeface="Arial Unicode MS" pitchFamily="2"/>
              </a:rPr>
              <a:t>M</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are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an integer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ratio</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to</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one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another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two</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1" u="none" strike="noStrike" kern="1200" cap="none" dirty="0" err="1">
                <a:ln>
                  <a:noFill/>
                </a:ln>
                <a:effectLst/>
                <a:highlight>
                  <a:scrgbClr r="0" g="0" b="0">
                    <a:alpha val="0"/>
                  </a:scrgbClr>
                </a:highlight>
                <a:latin typeface="Arial Regular"/>
                <a:ea typeface="PingFang SC" pitchFamily="2"/>
                <a:cs typeface="Arial Unicode MS" pitchFamily="2"/>
              </a:rPr>
              <a:t>inharmonic</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sidebands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ratio</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otherwise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For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instance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if</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carrier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900 Hz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the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modulator</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is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500 Hz,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we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will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get</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two</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sidebands</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one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t>
            </a:r>
            <a:r>
              <a:rPr lang="de-DE" sz="1814" b="1" i="0" u="none" strike="noStrike" kern="1200" cap="none" dirty="0">
                <a:ln>
                  <a:noFill/>
                </a:ln>
                <a:effectLst/>
                <a:highlight>
                  <a:scrgbClr r="0" g="0" b="0">
                    <a:alpha val="0"/>
                  </a:scrgbClr>
                </a:highlight>
                <a:latin typeface="Arial Regular"/>
                <a:ea typeface="PingFang SC" pitchFamily="2"/>
                <a:cs typeface="Arial Unicode MS" pitchFamily="2"/>
              </a:rPr>
              <a:t>400</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Hz (900 - 500)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and</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r>
            <a:r>
              <a:rPr lang="de-DE" sz="1814" b="0" i="0" u="none" strike="noStrike" kern="1200" cap="none" dirty="0" err="1">
                <a:ln>
                  <a:noFill/>
                </a:ln>
                <a:effectLst/>
                <a:highlight>
                  <a:scrgbClr r="0" g="0" b="0">
                    <a:alpha val="0"/>
                  </a:scrgbClr>
                </a:highlight>
                <a:latin typeface="Arial Regular"/>
                <a:ea typeface="PingFang SC" pitchFamily="2"/>
                <a:cs typeface="Arial Unicode MS" pitchFamily="2"/>
              </a:rPr>
              <a:t>one</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at </a:t>
            </a:r>
            <a:r>
              <a:rPr lang="de-DE" sz="1814" b="1" i="0" u="none" strike="noStrike" kern="1200" cap="none" dirty="0">
                <a:ln>
                  <a:noFill/>
                </a:ln>
                <a:effectLst/>
                <a:highlight>
                  <a:scrgbClr r="0" g="0" b="0">
                    <a:alpha val="0"/>
                  </a:scrgbClr>
                </a:highlight>
                <a:latin typeface="Arial Regular"/>
                <a:ea typeface="PingFang SC" pitchFamily="2"/>
                <a:cs typeface="Arial Unicode MS" pitchFamily="2"/>
              </a:rPr>
              <a:t>1400</a:t>
            </a:r>
            <a:r>
              <a:rPr lang="de-DE" sz="1814" b="0" i="0" u="none" strike="noStrike" kern="1200" cap="none" dirty="0">
                <a:ln>
                  <a:noFill/>
                </a:ln>
                <a:effectLst/>
                <a:highlight>
                  <a:scrgbClr r="0" g="0" b="0">
                    <a:alpha val="0"/>
                  </a:scrgbClr>
                </a:highlight>
                <a:latin typeface="Arial Regular"/>
                <a:ea typeface="PingFang SC" pitchFamily="2"/>
                <a:cs typeface="Arial Unicode MS" pitchFamily="2"/>
              </a:rPr>
              <a:t> Hz (900 + 500).</a:t>
            </a:r>
            <a:endParaRPr lang="de-DE" dirty="0"/>
          </a:p>
        </p:txBody>
      </p:sp>
    </p:spTree>
    <p:extLst>
      <p:ext uri="{BB962C8B-B14F-4D97-AF65-F5344CB8AC3E}">
        <p14:creationId xmlns:p14="http://schemas.microsoft.com/office/powerpoint/2010/main" val="3401557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B908813C-7A9F-F64B-B0A5-F26572B0C1F2}"/>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C282DCCF-AF1E-5444-A7FB-E5463FD00E13}"/>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A375B947-B4FF-FE49-A706-9C41FC14B2BC}"/>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8393AA23-15DA-6D48-B0FA-84A9181A3E56}"/>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49E9E49E-D6A4-BD42-9C31-0D42879DF623}"/>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C24DC6D5-9729-7740-9AED-B474DEEC9AF5}"/>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8D50363-0C9E-744A-8949-DCE47CE35776}"/>
              </a:ext>
            </a:extLst>
          </p:cNvPr>
          <p:cNvSpPr txBox="1"/>
          <p:nvPr/>
        </p:nvSpPr>
        <p:spPr>
          <a:xfrm>
            <a:off x="1222199" y="923759"/>
            <a:ext cx="4441680" cy="3330720"/>
          </a:xfrm>
          <a:prstGeom prst="rect">
            <a:avLst/>
          </a:prstGeom>
          <a:solidFill>
            <a:srgbClr val="FFFFFF"/>
          </a:solidFill>
          <a:ln w="9360" cap="sq">
            <a:solidFill>
              <a:srgbClr val="000000"/>
            </a:solidFill>
            <a:prstDash val="solid"/>
            <a:miter/>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
        <p:nvSpPr>
          <p:cNvPr id="3" name="Text Box 2">
            <a:extLst>
              <a:ext uri="{FF2B5EF4-FFF2-40B4-BE49-F238E27FC236}">
                <a16:creationId xmlns:a16="http://schemas.microsoft.com/office/drawing/2014/main" id="{ABE9A7AD-6FB5-1543-B69A-F8ABF4155833}"/>
              </a:ext>
            </a:extLst>
          </p:cNvPr>
          <p:cNvSpPr txBox="1"/>
          <p:nvPr/>
        </p:nvSpPr>
        <p:spPr>
          <a:xfrm>
            <a:off x="1066680" y="4578479"/>
            <a:ext cx="4759200" cy="369576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3CBDAEA2-AAC0-0743-8BC0-D7E92F6FDBB3}"/>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EACAEFB1-23C4-4845-B186-83A63896F797}"/>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A1964BC-9098-B44A-AA49-47AA9986A4C0}"/>
              </a:ext>
            </a:extLst>
          </p:cNvPr>
          <p:cNvSpPr>
            <a:spLocks noGrp="1" noRot="1" noChangeAspect="1" noResize="1"/>
          </p:cNvSpPr>
          <p:nvPr>
            <p:ph type="sldImg"/>
          </p:nvPr>
        </p:nvSpPr>
        <p:spPr>
          <a:xfrm>
            <a:off x="990600" y="685800"/>
            <a:ext cx="4875213" cy="3657600"/>
          </a:xfrm>
          <a:solidFill>
            <a:srgbClr val="729FCF"/>
          </a:solidFill>
          <a:ln w="9360" cap="flat">
            <a:solidFill>
              <a:srgbClr val="00CC98"/>
            </a:solidFill>
            <a:prstDash val="solid"/>
          </a:ln>
          <a:effectLst>
            <a:outerShdw dist="23040" dir="5400000" algn="tl">
              <a:srgbClr val="000000">
                <a:alpha val="35000"/>
              </a:srgbClr>
            </a:outerShdw>
          </a:effectLst>
        </p:spPr>
      </p:sp>
      <p:sp>
        <p:nvSpPr>
          <p:cNvPr id="3" name="Text Box 2">
            <a:extLst>
              <a:ext uri="{FF2B5EF4-FFF2-40B4-BE49-F238E27FC236}">
                <a16:creationId xmlns:a16="http://schemas.microsoft.com/office/drawing/2014/main" id="{309AD99A-EA21-7A4C-987F-4D8A3C909440}"/>
              </a:ext>
            </a:extLst>
          </p:cNvPr>
          <p:cNvSpPr txBox="1"/>
          <p:nvPr/>
        </p:nvSpPr>
        <p:spPr>
          <a:xfrm>
            <a:off x="914400" y="4572000"/>
            <a:ext cx="5027760" cy="4343400"/>
          </a:xfrm>
          <a:prstGeom prst="rect">
            <a:avLst/>
          </a:prstGeom>
          <a:noFill/>
          <a:ln cap="flat">
            <a:noFill/>
          </a:ln>
        </p:spPr>
        <p:txBody>
          <a:bodyPr vert="horz" wrap="none" lIns="91440" tIns="45720" rIns="91440" bIns="45720" anchor="ctr" anchorCtr="0" compatLnSpc="0">
            <a:normAutofit/>
          </a:bodyPr>
          <a:lstStyle/>
          <a:p>
            <a:pPr marL="0" marR="0" lvl="0" indent="0" rtl="0" hangingPunct="0">
              <a:lnSpc>
                <a:spcPct val="100000"/>
              </a:lnSpc>
              <a:spcBef>
                <a:spcPts val="0"/>
              </a:spcBef>
              <a:spcAft>
                <a:spcPts val="0"/>
              </a:spcAft>
              <a:buNone/>
              <a:tabLst/>
            </a:pPr>
            <a:endParaRPr lang="de-DE" sz="1800" u="none" strike="noStrike" kern="1200" cap="none" dirty="0">
              <a:ln>
                <a:noFill/>
              </a:ln>
              <a:latin typeface="Arial Regular"/>
              <a:ea typeface="PingFang SC" pitchFamily="2"/>
              <a:cs typeface="Arial Unicode MS" pitchFamily="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0" i="0">
                <a:latin typeface="Arial Regular"/>
              </a:defRPr>
            </a:lvl1pPr>
          </a:lstStyle>
          <a:p>
            <a:r>
              <a:rPr lang="de-DE" dirty="0"/>
              <a:t>Mastertitelformat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0" i="0">
                <a:latin typeface="Arial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endParaRPr lang="en-US" dirty="0"/>
          </a:p>
        </p:txBody>
      </p:sp>
      <p:sp>
        <p:nvSpPr>
          <p:cNvPr id="4" name="Date Placeholder 3"/>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5" name="Footer Placeholder 4"/>
          <p:cNvSpPr>
            <a:spLocks noGrp="1"/>
          </p:cNvSpPr>
          <p:nvPr>
            <p:ph type="ftr" sz="quarter" idx="11"/>
          </p:nvPr>
        </p:nvSpPr>
        <p:spPr/>
        <p:txBody>
          <a:bodyPr/>
          <a:lstStyle>
            <a:lvl1pPr>
              <a:defRPr b="0" i="0">
                <a:latin typeface="Arial Regular"/>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1611796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rial Regular"/>
              </a:defRPr>
            </a:lvl1pPr>
          </a:lstStyle>
          <a:p>
            <a:r>
              <a:rPr lang="de-DE" dirty="0"/>
              <a:t>Mastertitelformat bearbeiten</a:t>
            </a:r>
            <a:endParaRPr lang="en-US" dirty="0"/>
          </a:p>
        </p:txBody>
      </p:sp>
      <p:sp>
        <p:nvSpPr>
          <p:cNvPr id="3" name="Vertical Text Placeholder 2"/>
          <p:cNvSpPr>
            <a:spLocks noGrp="1"/>
          </p:cNvSpPr>
          <p:nvPr>
            <p:ph type="body" orient="vert" idx="1"/>
          </p:nvPr>
        </p:nvSpPr>
        <p:spPr/>
        <p:txBody>
          <a:bodyPr vert="eaVert"/>
          <a:lstStyle>
            <a:lvl1pPr>
              <a:defRPr b="0" i="0">
                <a:latin typeface="Arial Regular"/>
              </a:defRPr>
            </a:lvl1pPr>
          </a:lstStyle>
          <a:p>
            <a:pPr lvl="0"/>
            <a:r>
              <a:rPr lang="de-DE" dirty="0"/>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5" name="Footer Placeholder 4"/>
          <p:cNvSpPr>
            <a:spLocks noGrp="1"/>
          </p:cNvSpPr>
          <p:nvPr>
            <p:ph type="ftr" sz="quarter" idx="11"/>
          </p:nvPr>
        </p:nvSpPr>
        <p:spPr/>
        <p:txBody>
          <a:bodyPr/>
          <a:lstStyle>
            <a:lvl1pPr>
              <a:defRPr b="0" i="0">
                <a:latin typeface="Arial Regular"/>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394256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b="0" i="0">
                <a:latin typeface="Arial Regular"/>
              </a:defRPr>
            </a:lvl1pPr>
          </a:lstStyle>
          <a:p>
            <a:r>
              <a:rPr lang="de-DE" dirty="0"/>
              <a:t>Mastertitelformat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b="0" i="0">
                <a:latin typeface="Arial Regular"/>
              </a:defRPr>
            </a:lvl1pPr>
          </a:lstStyle>
          <a:p>
            <a:pPr lvl="0"/>
            <a:r>
              <a:rPr lang="de-DE" dirty="0"/>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5" name="Footer Placeholder 4"/>
          <p:cNvSpPr>
            <a:spLocks noGrp="1"/>
          </p:cNvSpPr>
          <p:nvPr>
            <p:ph type="ftr" sz="quarter" idx="11"/>
          </p:nvPr>
        </p:nvSpPr>
        <p:spPr/>
        <p:txBody>
          <a:bodyPr/>
          <a:lstStyle>
            <a:lvl1pPr>
              <a:defRPr b="0" i="0">
                <a:latin typeface="Arial Regular"/>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583880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Leer_5f_">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55BAB5-C57D-F34E-A98F-E78419DECDE5}"/>
              </a:ext>
            </a:extLst>
          </p:cNvPr>
          <p:cNvSpPr txBox="1">
            <a:spLocks noGrp="1"/>
          </p:cNvSpPr>
          <p:nvPr>
            <p:ph type="title" idx="4294967295"/>
          </p:nvPr>
        </p:nvSpPr>
        <p:spPr>
          <a:xfrm>
            <a:off x="457171" y="273352"/>
            <a:ext cx="8229090" cy="1144682"/>
          </a:xfrm>
        </p:spPr>
        <p:txBody>
          <a:bodyPr lIns="0" tIns="0" rIns="0" bIns="0" anchor="ctr"/>
          <a:lstStyle>
            <a:lvl1pPr algn="ctr">
              <a:defRPr lang="de-DE" b="0" i="0" kern="1200">
                <a:latin typeface="Arial Regular"/>
                <a:ea typeface="PingFang SC" pitchFamily="2"/>
                <a:cs typeface="Arial Unicode MS" pitchFamily="2"/>
              </a:defRPr>
            </a:lvl1pPr>
          </a:lstStyle>
          <a:p>
            <a:endParaRPr lang="de-DE" dirty="0"/>
          </a:p>
        </p:txBody>
      </p:sp>
      <p:sp>
        <p:nvSpPr>
          <p:cNvPr id="3" name="Textplatzhalter 2">
            <a:extLst>
              <a:ext uri="{FF2B5EF4-FFF2-40B4-BE49-F238E27FC236}">
                <a16:creationId xmlns:a16="http://schemas.microsoft.com/office/drawing/2014/main" id="{B24E051B-F886-244F-8738-A29BD7356923}"/>
              </a:ext>
            </a:extLst>
          </p:cNvPr>
          <p:cNvSpPr txBox="1">
            <a:spLocks noGrp="1"/>
          </p:cNvSpPr>
          <p:nvPr>
            <p:ph type="body" idx="4294967295"/>
          </p:nvPr>
        </p:nvSpPr>
        <p:spPr>
          <a:xfrm>
            <a:off x="457171" y="1604514"/>
            <a:ext cx="8229090" cy="402033"/>
          </a:xfrm>
        </p:spPr>
        <p:txBody>
          <a:bodyPr lIns="0" tIns="0" rIns="0" bIns="0">
            <a:spAutoFit/>
          </a:bodyPr>
          <a:lstStyle>
            <a:lvl1pPr>
              <a:spcBef>
                <a:spcPts val="1285"/>
              </a:spcBef>
              <a:defRPr lang="de-DE" sz="2903" b="0" i="0" kern="1200">
                <a:latin typeface="Arial Regular"/>
                <a:ea typeface="PingFang SC" pitchFamily="2"/>
                <a:cs typeface="Arial Unicode MS" pitchFamily="2"/>
              </a:defRPr>
            </a:lvl1pPr>
          </a:lstStyle>
          <a:p>
            <a:endParaRPr lang="de-DE" dirty="0"/>
          </a:p>
        </p:txBody>
      </p:sp>
    </p:spTree>
    <p:extLst>
      <p:ext uri="{BB962C8B-B14F-4D97-AF65-F5344CB8AC3E}">
        <p14:creationId xmlns:p14="http://schemas.microsoft.com/office/powerpoint/2010/main" val="8777503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rial Regular"/>
              </a:defRPr>
            </a:lvl1pPr>
          </a:lstStyle>
          <a:p>
            <a:r>
              <a:rPr lang="de-DE" dirty="0"/>
              <a:t>Mastertitelformat bearbeiten</a:t>
            </a:r>
            <a:endParaRPr lang="en-US" dirty="0"/>
          </a:p>
        </p:txBody>
      </p:sp>
      <p:sp>
        <p:nvSpPr>
          <p:cNvPr id="3" name="Content Placeholder 2"/>
          <p:cNvSpPr>
            <a:spLocks noGrp="1"/>
          </p:cNvSpPr>
          <p:nvPr>
            <p:ph idx="1"/>
          </p:nvPr>
        </p:nvSpPr>
        <p:spPr/>
        <p:txBody>
          <a:bodyPr/>
          <a:lstStyle>
            <a:lvl1pPr>
              <a:defRPr b="0" i="0">
                <a:latin typeface="Arial Regular"/>
              </a:defRPr>
            </a:lvl1pPr>
          </a:lstStyle>
          <a:p>
            <a:pPr lvl="0"/>
            <a:r>
              <a:rPr lang="de-DE" dirty="0"/>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5" name="Footer Placeholder 4"/>
          <p:cNvSpPr>
            <a:spLocks noGrp="1"/>
          </p:cNvSpPr>
          <p:nvPr>
            <p:ph type="ftr" sz="quarter" idx="11"/>
          </p:nvPr>
        </p:nvSpPr>
        <p:spPr/>
        <p:txBody>
          <a:bodyPr/>
          <a:lstStyle>
            <a:lvl1pPr>
              <a:defRPr b="0" i="0">
                <a:latin typeface="Arial Regular"/>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569566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b="0" i="0">
                <a:latin typeface="Arial Regular"/>
              </a:defRPr>
            </a:lvl1pPr>
          </a:lstStyle>
          <a:p>
            <a:r>
              <a:rPr lang="de-DE" dirty="0"/>
              <a:t>Mastertitelformat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b="0" i="0">
                <a:solidFill>
                  <a:schemeClr val="tx1"/>
                </a:solidFill>
                <a:latin typeface="Arial Regular"/>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5" name="Footer Placeholder 4"/>
          <p:cNvSpPr>
            <a:spLocks noGrp="1"/>
          </p:cNvSpPr>
          <p:nvPr>
            <p:ph type="ftr" sz="quarter" idx="11"/>
          </p:nvPr>
        </p:nvSpPr>
        <p:spPr/>
        <p:txBody>
          <a:bodyPr/>
          <a:lstStyle>
            <a:lvl1pPr>
              <a:defRPr b="0" i="0">
                <a:latin typeface="Arial Regular"/>
              </a:defRPr>
            </a:lvl1pPr>
          </a:lstStyle>
          <a:p>
            <a:endParaRPr lang="en-US" dirty="0"/>
          </a:p>
        </p:txBody>
      </p:sp>
      <p:sp>
        <p:nvSpPr>
          <p:cNvPr id="6" name="Slide Number Placeholder 5"/>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2795857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rial Regular"/>
              </a:defRPr>
            </a:lvl1pPr>
          </a:lstStyle>
          <a:p>
            <a:r>
              <a:rPr lang="de-DE" dirty="0"/>
              <a:t>Mastertitelformat bearbeiten</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b="0" i="0">
                <a:latin typeface="Arial Regular"/>
              </a:defRPr>
            </a:lvl1pPr>
          </a:lstStyle>
          <a:p>
            <a:pPr lvl="0"/>
            <a:r>
              <a:rPr lang="de-DE" dirty="0"/>
              <a:t>Mastertextformat bearbeiten
Zweite Ebene
Dritte Ebene
Vierte Ebene
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b="0" i="0">
                <a:latin typeface="Arial Regular"/>
              </a:defRPr>
            </a:lvl1pPr>
          </a:lstStyle>
          <a:p>
            <a:pPr lvl="0"/>
            <a:r>
              <a:rPr lang="de-DE" dirty="0"/>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6" name="Footer Placeholder 5"/>
          <p:cNvSpPr>
            <a:spLocks noGrp="1"/>
          </p:cNvSpPr>
          <p:nvPr>
            <p:ph type="ftr" sz="quarter" idx="11"/>
          </p:nvPr>
        </p:nvSpPr>
        <p:spPr/>
        <p:txBody>
          <a:bodyPr/>
          <a:lstStyle>
            <a:lvl1pPr>
              <a:defRPr b="0" i="0">
                <a:latin typeface="Arial Regular"/>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3261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b="0" i="0">
                <a:latin typeface="Arial Regular"/>
              </a:defRPr>
            </a:lvl1pPr>
          </a:lstStyle>
          <a:p>
            <a:r>
              <a:rPr lang="de-DE" dirty="0"/>
              <a:t>Mastertitelformat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0" i="0">
                <a:latin typeface="Arial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
Zweite Ebene
Dritte Ebene
Vierte Ebene
Fünfte Ebene</a:t>
            </a:r>
            <a:endParaRPr lang="en-US" dirty="0"/>
          </a:p>
        </p:txBody>
      </p:sp>
      <p:sp>
        <p:nvSpPr>
          <p:cNvPr id="4" name="Content Placeholder 3"/>
          <p:cNvSpPr>
            <a:spLocks noGrp="1"/>
          </p:cNvSpPr>
          <p:nvPr>
            <p:ph sz="half" idx="2"/>
          </p:nvPr>
        </p:nvSpPr>
        <p:spPr>
          <a:xfrm>
            <a:off x="629842" y="2505075"/>
            <a:ext cx="3868340" cy="3684588"/>
          </a:xfrm>
        </p:spPr>
        <p:txBody>
          <a:bodyPr/>
          <a:lstStyle>
            <a:lvl1pPr>
              <a:defRPr b="0" i="0">
                <a:latin typeface="Arial Regular"/>
              </a:defRPr>
            </a:lvl1pPr>
          </a:lstStyle>
          <a:p>
            <a:pPr lvl="0"/>
            <a:r>
              <a:rPr lang="de-DE" dirty="0"/>
              <a:t>Mastertextformat bearbeiten
Zweite Ebene
Dritte Ebene
Vierte Ebene
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0" i="0">
                <a:latin typeface="Arial Regula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
Zweite Ebene
Dritte Ebene
Vierte Ebene
Fünfte Ebene</a:t>
            </a:r>
            <a:endParaRPr lang="en-US" dirty="0"/>
          </a:p>
        </p:txBody>
      </p:sp>
      <p:sp>
        <p:nvSpPr>
          <p:cNvPr id="6" name="Content Placeholder 5"/>
          <p:cNvSpPr>
            <a:spLocks noGrp="1"/>
          </p:cNvSpPr>
          <p:nvPr>
            <p:ph sz="quarter" idx="4"/>
          </p:nvPr>
        </p:nvSpPr>
        <p:spPr>
          <a:xfrm>
            <a:off x="4629150" y="2505075"/>
            <a:ext cx="3887391" cy="3684588"/>
          </a:xfrm>
        </p:spPr>
        <p:txBody>
          <a:bodyPr/>
          <a:lstStyle>
            <a:lvl1pPr>
              <a:defRPr b="0" i="0">
                <a:latin typeface="Arial Regular"/>
              </a:defRPr>
            </a:lvl1pPr>
          </a:lstStyle>
          <a:p>
            <a:pPr lvl="0"/>
            <a:r>
              <a:rPr lang="de-DE" dirty="0"/>
              <a:t>Mastertextformat bearbeiten
Zweite Ebene
Dritte Ebene
Vierte Ebene
Fünfte Ebene</a:t>
            </a:r>
            <a:endParaRPr lang="en-US" dirty="0"/>
          </a:p>
        </p:txBody>
      </p:sp>
      <p:sp>
        <p:nvSpPr>
          <p:cNvPr id="7" name="Date Placeholder 6"/>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8" name="Footer Placeholder 7"/>
          <p:cNvSpPr>
            <a:spLocks noGrp="1"/>
          </p:cNvSpPr>
          <p:nvPr>
            <p:ph type="ftr" sz="quarter" idx="11"/>
          </p:nvPr>
        </p:nvSpPr>
        <p:spPr/>
        <p:txBody>
          <a:bodyPr/>
          <a:lstStyle>
            <a:lvl1pPr>
              <a:defRPr b="0" i="0">
                <a:latin typeface="Arial Regular"/>
              </a:defRPr>
            </a:lvl1pPr>
          </a:lstStyle>
          <a:p>
            <a:endParaRPr lang="en-US" dirty="0"/>
          </a:p>
        </p:txBody>
      </p:sp>
      <p:sp>
        <p:nvSpPr>
          <p:cNvPr id="9" name="Slide Number Placeholder 8"/>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1449066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rial Regular"/>
              </a:defRPr>
            </a:lvl1pPr>
          </a:lstStyle>
          <a:p>
            <a:r>
              <a:rPr lang="de-DE" dirty="0"/>
              <a:t>Mastertitelformat bearbeiten</a:t>
            </a:r>
            <a:endParaRPr lang="en-US" dirty="0"/>
          </a:p>
        </p:txBody>
      </p:sp>
      <p:sp>
        <p:nvSpPr>
          <p:cNvPr id="3" name="Date Placeholder 2"/>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4" name="Footer Placeholder 3"/>
          <p:cNvSpPr>
            <a:spLocks noGrp="1"/>
          </p:cNvSpPr>
          <p:nvPr>
            <p:ph type="ftr" sz="quarter" idx="11"/>
          </p:nvPr>
        </p:nvSpPr>
        <p:spPr/>
        <p:txBody>
          <a:bodyPr/>
          <a:lstStyle>
            <a:lvl1pPr>
              <a:defRPr b="0" i="0">
                <a:latin typeface="Arial Regular"/>
              </a:defRPr>
            </a:lvl1pPr>
          </a:lstStyle>
          <a:p>
            <a:endParaRPr lang="en-US" dirty="0"/>
          </a:p>
        </p:txBody>
      </p:sp>
      <p:sp>
        <p:nvSpPr>
          <p:cNvPr id="5" name="Slide Number Placeholder 4"/>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523232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3" name="Footer Placeholder 2"/>
          <p:cNvSpPr>
            <a:spLocks noGrp="1"/>
          </p:cNvSpPr>
          <p:nvPr>
            <p:ph type="ftr" sz="quarter" idx="11"/>
          </p:nvPr>
        </p:nvSpPr>
        <p:spPr/>
        <p:txBody>
          <a:bodyPr/>
          <a:lstStyle>
            <a:lvl1pPr>
              <a:defRPr b="0" i="0">
                <a:latin typeface="Arial Regular"/>
              </a:defRPr>
            </a:lvl1pPr>
          </a:lstStyle>
          <a:p>
            <a:endParaRPr lang="en-US" dirty="0"/>
          </a:p>
        </p:txBody>
      </p:sp>
      <p:sp>
        <p:nvSpPr>
          <p:cNvPr id="4" name="Slide Number Placeholder 3"/>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310513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0" i="0">
                <a:latin typeface="Arial Regular"/>
              </a:defRPr>
            </a:lvl1pPr>
          </a:lstStyle>
          <a:p>
            <a:r>
              <a:rPr lang="de-DE" dirty="0"/>
              <a:t>Mastertitelformat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b="0" i="0">
                <a:latin typeface="Arial Regular"/>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Mastertextformat bearbeiten
Zweite Ebene
Dritte Ebene
Vierte Ebene
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atin typeface="Arial Regular"/>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6" name="Footer Placeholder 5"/>
          <p:cNvSpPr>
            <a:spLocks noGrp="1"/>
          </p:cNvSpPr>
          <p:nvPr>
            <p:ph type="ftr" sz="quarter" idx="11"/>
          </p:nvPr>
        </p:nvSpPr>
        <p:spPr/>
        <p:txBody>
          <a:bodyPr/>
          <a:lstStyle>
            <a:lvl1pPr>
              <a:defRPr b="0" i="0">
                <a:latin typeface="Arial Regular"/>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1977729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0" i="0">
                <a:latin typeface="Arial Regular"/>
              </a:defRPr>
            </a:lvl1pPr>
          </a:lstStyle>
          <a:p>
            <a:r>
              <a:rPr lang="de-DE" dirty="0"/>
              <a:t>Mastertitelformat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b="0" i="0">
                <a:latin typeface="Arial Regular"/>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b="0" i="0">
                <a:latin typeface="Arial Regular"/>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lvl1pPr>
              <a:defRPr b="0" i="0">
                <a:latin typeface="Arial Regular"/>
              </a:defRPr>
            </a:lvl1pPr>
          </a:lstStyle>
          <a:p>
            <a:fld id="{C764DE79-268F-4C1A-8933-263129D2AF90}" type="datetimeFigureOut">
              <a:rPr lang="en-US" smtClean="0"/>
              <a:pPr/>
              <a:t>12/17/24</a:t>
            </a:fld>
            <a:endParaRPr lang="en-US" dirty="0"/>
          </a:p>
        </p:txBody>
      </p:sp>
      <p:sp>
        <p:nvSpPr>
          <p:cNvPr id="6" name="Footer Placeholder 5"/>
          <p:cNvSpPr>
            <a:spLocks noGrp="1"/>
          </p:cNvSpPr>
          <p:nvPr>
            <p:ph type="ftr" sz="quarter" idx="11"/>
          </p:nvPr>
        </p:nvSpPr>
        <p:spPr/>
        <p:txBody>
          <a:bodyPr/>
          <a:lstStyle>
            <a:lvl1pPr>
              <a:defRPr b="0" i="0">
                <a:latin typeface="Arial Regular"/>
              </a:defRPr>
            </a:lvl1pPr>
          </a:lstStyle>
          <a:p>
            <a:endParaRPr lang="en-US" dirty="0"/>
          </a:p>
        </p:txBody>
      </p:sp>
      <p:sp>
        <p:nvSpPr>
          <p:cNvPr id="7" name="Slide Number Placeholder 6"/>
          <p:cNvSpPr>
            <a:spLocks noGrp="1"/>
          </p:cNvSpPr>
          <p:nvPr>
            <p:ph type="sldNum" sz="quarter" idx="12"/>
          </p:nvPr>
        </p:nvSpPr>
        <p:spPr/>
        <p:txBody>
          <a:bodyPr/>
          <a:lstStyle>
            <a:lvl1pPr>
              <a:defRPr b="0" i="0">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79270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dirty="0"/>
              <a:t>Mastertextformat bearbeiten
Zweite Ebene
Dritte Ebene
Vierte Ebene
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C764DE79-268F-4C1A-8933-263129D2AF90}" type="datetimeFigureOut">
              <a:rPr lang="en-US" smtClean="0"/>
              <a:pPr/>
              <a:t>12/17/24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211548092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Arial Regular"/>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5.jp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8" Type="http://schemas.openxmlformats.org/officeDocument/2006/relationships/audio" Target="../media/media4.mp3"/><Relationship Id="rId13" Type="http://schemas.openxmlformats.org/officeDocument/2006/relationships/image" Target="../media/image5.tiff"/><Relationship Id="rId18" Type="http://schemas.openxmlformats.org/officeDocument/2006/relationships/image" Target="../media/image10.png"/><Relationship Id="rId3" Type="http://schemas.microsoft.com/office/2007/relationships/media" Target="../media/media2.mp3"/><Relationship Id="rId7" Type="http://schemas.microsoft.com/office/2007/relationships/media" Target="../media/media4.mp3"/><Relationship Id="rId12" Type="http://schemas.openxmlformats.org/officeDocument/2006/relationships/notesSlide" Target="../notesSlides/notesSlide3.xml"/><Relationship Id="rId17" Type="http://schemas.openxmlformats.org/officeDocument/2006/relationships/image" Target="../media/image9.tiff"/><Relationship Id="rId2" Type="http://schemas.openxmlformats.org/officeDocument/2006/relationships/audio" Target="../media/media1.mp3"/><Relationship Id="rId16" Type="http://schemas.openxmlformats.org/officeDocument/2006/relationships/image" Target="../media/image8.tiff"/><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slideLayout" Target="../slideLayouts/slideLayout12.xml"/><Relationship Id="rId5" Type="http://schemas.microsoft.com/office/2007/relationships/media" Target="../media/media3.mp3"/><Relationship Id="rId15" Type="http://schemas.openxmlformats.org/officeDocument/2006/relationships/image" Target="../media/image7.tiff"/><Relationship Id="rId10" Type="http://schemas.openxmlformats.org/officeDocument/2006/relationships/audio" Target="../media/media5.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image" Target="../media/image6.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68.jpg"/><Relationship Id="rId4" Type="http://schemas.openxmlformats.org/officeDocument/2006/relationships/image" Target="../media/image67.jpg"/></Relationships>
</file>

<file path=ppt/slides/_rels/slide4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jpg"/><Relationship Id="rId4" Type="http://schemas.openxmlformats.org/officeDocument/2006/relationships/image" Target="../media/image70.jpg"/></Relationships>
</file>

<file path=ppt/slides/_rels/slide4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75.jpg"/><Relationship Id="rId4" Type="http://schemas.openxmlformats.org/officeDocument/2006/relationships/image" Target="../media/image74.jpg"/></Relationships>
</file>

<file path=ppt/slides/_rels/slide4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77.jpg"/></Relationships>
</file>

<file path=ppt/slides/_rels/slide4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80.jpg"/><Relationship Id="rId4" Type="http://schemas.openxmlformats.org/officeDocument/2006/relationships/image" Target="../media/image79.jpg"/></Relationships>
</file>

<file path=ppt/slides/_rels/slide48.xml.rels><?xml version="1.0" encoding="UTF-8" standalone="yes"?>
<Relationships xmlns="http://schemas.openxmlformats.org/package/2006/relationships"><Relationship Id="rId8" Type="http://schemas.openxmlformats.org/officeDocument/2006/relationships/image" Target="../media/image86.jpg"/><Relationship Id="rId13" Type="http://schemas.openxmlformats.org/officeDocument/2006/relationships/image" Target="../media/image91.jpg"/><Relationship Id="rId18" Type="http://schemas.openxmlformats.org/officeDocument/2006/relationships/image" Target="../media/image96.jpg"/><Relationship Id="rId3" Type="http://schemas.openxmlformats.org/officeDocument/2006/relationships/image" Target="../media/image81.jpg"/><Relationship Id="rId7" Type="http://schemas.openxmlformats.org/officeDocument/2006/relationships/image" Target="../media/image85.jpg"/><Relationship Id="rId12" Type="http://schemas.openxmlformats.org/officeDocument/2006/relationships/image" Target="../media/image90.jpg"/><Relationship Id="rId17" Type="http://schemas.openxmlformats.org/officeDocument/2006/relationships/image" Target="../media/image95.jpg"/><Relationship Id="rId2" Type="http://schemas.openxmlformats.org/officeDocument/2006/relationships/notesSlide" Target="../notesSlides/notesSlide47.xml"/><Relationship Id="rId16" Type="http://schemas.openxmlformats.org/officeDocument/2006/relationships/image" Target="../media/image94.jpg"/><Relationship Id="rId1" Type="http://schemas.openxmlformats.org/officeDocument/2006/relationships/slideLayout" Target="../slideLayouts/slideLayout12.xml"/><Relationship Id="rId6" Type="http://schemas.openxmlformats.org/officeDocument/2006/relationships/image" Target="../media/image84.jpg"/><Relationship Id="rId11" Type="http://schemas.openxmlformats.org/officeDocument/2006/relationships/image" Target="../media/image89.jpg"/><Relationship Id="rId5" Type="http://schemas.openxmlformats.org/officeDocument/2006/relationships/image" Target="../media/image83.jpg"/><Relationship Id="rId15" Type="http://schemas.openxmlformats.org/officeDocument/2006/relationships/image" Target="../media/image93.jpg"/><Relationship Id="rId10" Type="http://schemas.openxmlformats.org/officeDocument/2006/relationships/image" Target="../media/image88.jpg"/><Relationship Id="rId19" Type="http://schemas.openxmlformats.org/officeDocument/2006/relationships/image" Target="../media/image97.jpg"/><Relationship Id="rId4" Type="http://schemas.openxmlformats.org/officeDocument/2006/relationships/image" Target="../media/image82.jpg"/><Relationship Id="rId9" Type="http://schemas.openxmlformats.org/officeDocument/2006/relationships/image" Target="../media/image87.jpg"/><Relationship Id="rId14" Type="http://schemas.openxmlformats.org/officeDocument/2006/relationships/image" Target="../media/image92.jpg"/></Relationships>
</file>

<file path=ppt/slides/_rels/slide4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7.wav"/><Relationship Id="rId7" Type="http://schemas.openxmlformats.org/officeDocument/2006/relationships/slideLayout" Target="../slideLayouts/slideLayout12.xml"/><Relationship Id="rId12" Type="http://schemas.openxmlformats.org/officeDocument/2006/relationships/image" Target="../media/image10.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openxmlformats.org/officeDocument/2006/relationships/image" Target="../media/image13.png"/><Relationship Id="rId5" Type="http://schemas.microsoft.com/office/2007/relationships/media" Target="../media/media8.wav"/><Relationship Id="rId10" Type="http://schemas.openxmlformats.org/officeDocument/2006/relationships/image" Target="../media/image12.png"/><Relationship Id="rId4" Type="http://schemas.openxmlformats.org/officeDocument/2006/relationships/audio" Target="../media/media7.wav"/><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00.jp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102.jpg"/></Relationships>
</file>

<file path=ppt/slides/_rels/slide5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105.jpg"/><Relationship Id="rId4" Type="http://schemas.openxmlformats.org/officeDocument/2006/relationships/image" Target="../media/image104.jpg"/></Relationships>
</file>

<file path=ppt/slides/_rels/slide5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108.jpg"/><Relationship Id="rId4" Type="http://schemas.openxmlformats.org/officeDocument/2006/relationships/image" Target="../media/image107.jpg"/></Relationships>
</file>

<file path=ppt/slides/_rels/slide5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112.jpg"/><Relationship Id="rId4" Type="http://schemas.openxmlformats.org/officeDocument/2006/relationships/image" Target="../media/image111.jpg"/></Relationships>
</file>

<file path=ppt/slides/_rels/slide56.xml.rels><?xml version="1.0" encoding="UTF-8" standalone="yes"?>
<Relationships xmlns="http://schemas.openxmlformats.org/package/2006/relationships"><Relationship Id="rId3" Type="http://schemas.openxmlformats.org/officeDocument/2006/relationships/image" Target="../media/image113.jpg"/><Relationship Id="rId7" Type="http://schemas.openxmlformats.org/officeDocument/2006/relationships/image" Target="../media/image117.jp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8" Type="http://schemas.openxmlformats.org/officeDocument/2006/relationships/image" Target="../media/image126.png"/><Relationship Id="rId3" Type="http://schemas.microsoft.com/office/2007/relationships/media" Target="../media/media14.mp3"/><Relationship Id="rId7" Type="http://schemas.openxmlformats.org/officeDocument/2006/relationships/image" Target="../media/image125.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notesSlide" Target="../notesSlides/notesSlide65.xml"/><Relationship Id="rId5" Type="http://schemas.openxmlformats.org/officeDocument/2006/relationships/slideLayout" Target="../slideLayouts/slideLayout12.xml"/><Relationship Id="rId4" Type="http://schemas.openxmlformats.org/officeDocument/2006/relationships/audio" Target="../media/media14.mp3"/><Relationship Id="rId9"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131.png"/><Relationship Id="rId4"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33.tiff"/><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32.tiff"/><Relationship Id="rId5" Type="http://schemas.openxmlformats.org/officeDocument/2006/relationships/image" Target="../media/image10.png"/><Relationship Id="rId4"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microsoft.com/office/2007/relationships/media" Target="../media/media10.mp3"/><Relationship Id="rId7" Type="http://schemas.openxmlformats.org/officeDocument/2006/relationships/slideLayout" Target="../slideLayouts/slideLayout1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audio" Target="../media/media11.mp3"/><Relationship Id="rId11" Type="http://schemas.openxmlformats.org/officeDocument/2006/relationships/image" Target="../media/image10.png"/><Relationship Id="rId5" Type="http://schemas.microsoft.com/office/2007/relationships/media" Target="../media/media11.mp3"/><Relationship Id="rId10" Type="http://schemas.openxmlformats.org/officeDocument/2006/relationships/image" Target="../media/image16.gif"/><Relationship Id="rId4" Type="http://schemas.openxmlformats.org/officeDocument/2006/relationships/audio" Target="../media/media10.mp3"/><Relationship Id="rId9" Type="http://schemas.openxmlformats.org/officeDocument/2006/relationships/image" Target="../media/image15.gi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35.tiff"/><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134.png"/><Relationship Id="rId5" Type="http://schemas.openxmlformats.org/officeDocument/2006/relationships/image" Target="../media/image10.png"/><Relationship Id="rId4"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19.mp3"/><Relationship Id="rId7" Type="http://schemas.openxmlformats.org/officeDocument/2006/relationships/image" Target="../media/image137.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notesSlide" Target="../notesSlides/notesSlide71.xml"/><Relationship Id="rId5" Type="http://schemas.openxmlformats.org/officeDocument/2006/relationships/slideLayout" Target="../slideLayouts/slideLayout12.xml"/><Relationship Id="rId4" Type="http://schemas.openxmlformats.org/officeDocument/2006/relationships/audio" Target="../media/media19.mp3"/><Relationship Id="rId9" Type="http://schemas.openxmlformats.org/officeDocument/2006/relationships/image" Target="../media/image138.tiff"/></Relationships>
</file>

<file path=ppt/slides/_rels/slide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18">
            <a:extLst>
              <a:ext uri="{FF2B5EF4-FFF2-40B4-BE49-F238E27FC236}">
                <a16:creationId xmlns:a16="http://schemas.microsoft.com/office/drawing/2014/main" id="{49BEED01-3A37-8C4C-2F17-A4CAC101777C}"/>
              </a:ext>
            </a:extLst>
          </p:cNvPr>
          <p:cNvSpPr txBox="1"/>
          <p:nvPr/>
        </p:nvSpPr>
        <p:spPr>
          <a:xfrm>
            <a:off x="1219453" y="5367114"/>
            <a:ext cx="1898873" cy="246221"/>
          </a:xfrm>
          <a:prstGeom prst="rect">
            <a:avLst/>
          </a:prstGeom>
          <a:noFill/>
        </p:spPr>
        <p:txBody>
          <a:bodyPr wrap="square" rtlCol="0">
            <a:spAutoFit/>
          </a:bodyPr>
          <a:lstStyle/>
          <a:p>
            <a:r>
              <a:rPr lang="de-DE" sz="1000" spc="-8" dirty="0" err="1">
                <a:solidFill>
                  <a:schemeClr val="tx1">
                    <a:lumMod val="85000"/>
                    <a:lumOff val="15000"/>
                  </a:schemeClr>
                </a:solidFill>
                <a:latin typeface="Studio Pro" pitchFamily="2" charset="77"/>
              </a:rPr>
              <a:t>Univ.Prof</a:t>
            </a:r>
            <a:r>
              <a:rPr lang="de-DE" sz="1000" spc="-8" dirty="0">
                <a:solidFill>
                  <a:schemeClr val="tx1">
                    <a:lumMod val="85000"/>
                    <a:lumOff val="15000"/>
                  </a:schemeClr>
                </a:solidFill>
                <a:latin typeface="Studio Pro" pitchFamily="2" charset="77"/>
              </a:rPr>
              <a:t>. Achim Bornhoeft</a:t>
            </a:r>
            <a:endParaRPr lang="fr-AT" sz="1000" spc="-8" dirty="0">
              <a:solidFill>
                <a:schemeClr val="tx1">
                  <a:lumMod val="85000"/>
                  <a:lumOff val="15000"/>
                </a:schemeClr>
              </a:solidFill>
              <a:latin typeface="Studio Pro" pitchFamily="2" charset="77"/>
            </a:endParaRPr>
          </a:p>
        </p:txBody>
      </p:sp>
      <p:sp>
        <p:nvSpPr>
          <p:cNvPr id="6" name="ZoneTexte 19">
            <a:extLst>
              <a:ext uri="{FF2B5EF4-FFF2-40B4-BE49-F238E27FC236}">
                <a16:creationId xmlns:a16="http://schemas.microsoft.com/office/drawing/2014/main" id="{04F42A54-3374-ADA6-8520-6CEFF9E4803C}"/>
              </a:ext>
            </a:extLst>
          </p:cNvPr>
          <p:cNvSpPr txBox="1"/>
          <p:nvPr/>
        </p:nvSpPr>
        <p:spPr>
          <a:xfrm>
            <a:off x="1166490" y="2576623"/>
            <a:ext cx="5855663" cy="605294"/>
          </a:xfrm>
          <a:prstGeom prst="rect">
            <a:avLst/>
          </a:prstGeom>
          <a:noFill/>
        </p:spPr>
        <p:txBody>
          <a:bodyPr wrap="square" rtlCol="0">
            <a:spAutoFit/>
          </a:bodyPr>
          <a:lstStyle/>
          <a:p>
            <a:pPr indent="-180900" fontAlgn="t">
              <a:lnSpc>
                <a:spcPts val="3975"/>
              </a:lnSpc>
            </a:pPr>
            <a:r>
              <a:rPr lang="de-AT" sz="2000" b="1" dirty="0">
                <a:solidFill>
                  <a:srgbClr val="000000"/>
                </a:solidFill>
                <a:latin typeface="Studio Pro Bold" pitchFamily="2" charset="77"/>
              </a:rPr>
              <a:t>Digital Audio</a:t>
            </a:r>
            <a:endParaRPr lang="fr-AT" sz="2000" b="1" spc="-300" dirty="0">
              <a:solidFill>
                <a:schemeClr val="tx1">
                  <a:lumMod val="85000"/>
                  <a:lumOff val="15000"/>
                </a:schemeClr>
              </a:solidFill>
              <a:latin typeface="Studio Pro Bold" pitchFamily="2" charset="77"/>
            </a:endParaRPr>
          </a:p>
        </p:txBody>
      </p:sp>
      <p:cxnSp>
        <p:nvCxnSpPr>
          <p:cNvPr id="7" name="Connecteur droit 9">
            <a:extLst>
              <a:ext uri="{FF2B5EF4-FFF2-40B4-BE49-F238E27FC236}">
                <a16:creationId xmlns:a16="http://schemas.microsoft.com/office/drawing/2014/main" id="{2D892AAA-B7BA-6A74-CFDC-14F7086B8960}"/>
              </a:ext>
            </a:extLst>
          </p:cNvPr>
          <p:cNvCxnSpPr>
            <a:cxnSpLocks/>
          </p:cNvCxnSpPr>
          <p:nvPr/>
        </p:nvCxnSpPr>
        <p:spPr>
          <a:xfrm>
            <a:off x="1291184" y="4459734"/>
            <a:ext cx="2930237" cy="0"/>
          </a:xfrm>
          <a:prstGeom prst="line">
            <a:avLst/>
          </a:prstGeom>
          <a:ln w="31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Gerade Verbindung 8">
            <a:extLst>
              <a:ext uri="{FF2B5EF4-FFF2-40B4-BE49-F238E27FC236}">
                <a16:creationId xmlns:a16="http://schemas.microsoft.com/office/drawing/2014/main" id="{E3B843C6-6929-722B-6380-D090170B2FD1}"/>
              </a:ext>
            </a:extLst>
          </p:cNvPr>
          <p:cNvCxnSpPr/>
          <p:nvPr/>
        </p:nvCxnSpPr>
        <p:spPr>
          <a:xfrm>
            <a:off x="0" y="986717"/>
            <a:ext cx="9144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fik 12" descr="Ein Bild, das Schrift, Screenshot, Text, Grafiken enthält.&#10;&#10;Automatisch generierte Beschreibung">
            <a:extLst>
              <a:ext uri="{FF2B5EF4-FFF2-40B4-BE49-F238E27FC236}">
                <a16:creationId xmlns:a16="http://schemas.microsoft.com/office/drawing/2014/main" id="{04A6E9DF-5E3E-D3B2-3415-15CF2EF91770}"/>
              </a:ext>
            </a:extLst>
          </p:cNvPr>
          <p:cNvPicPr>
            <a:picLocks noChangeAspect="1"/>
          </p:cNvPicPr>
          <p:nvPr/>
        </p:nvPicPr>
        <p:blipFill>
          <a:blip r:embed="rId2"/>
          <a:stretch>
            <a:fillRect/>
          </a:stretch>
        </p:blipFill>
        <p:spPr>
          <a:xfrm>
            <a:off x="1291184" y="392870"/>
            <a:ext cx="1715087" cy="419464"/>
          </a:xfrm>
          <a:prstGeom prst="rect">
            <a:avLst/>
          </a:prstGeom>
        </p:spPr>
      </p:pic>
    </p:spTree>
    <p:extLst>
      <p:ext uri="{BB962C8B-B14F-4D97-AF65-F5344CB8AC3E}">
        <p14:creationId xmlns:p14="http://schemas.microsoft.com/office/powerpoint/2010/main" val="528615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8">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05703F-1589-E74D-BCA4-449D0ECF9908}"/>
              </a:ext>
            </a:extLst>
          </p:cNvPr>
          <p:cNvSpPr/>
          <p:nvPr/>
        </p:nvSpPr>
        <p:spPr>
          <a:xfrm>
            <a:off x="1530873" y="664239"/>
            <a:ext cx="1437014"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2177" dirty="0">
                <a:solidFill>
                  <a:srgbClr val="000000"/>
                </a:solidFill>
                <a:latin typeface="Arial Regular"/>
                <a:ea typeface="ＭＳ Ｐゴシック" pitchFamily="34"/>
                <a:cs typeface="MS Gothic" pitchFamily="49"/>
              </a:rPr>
              <a:t>Bit - Bytes</a:t>
            </a:r>
          </a:p>
        </p:txBody>
      </p:sp>
      <p:pic>
        <p:nvPicPr>
          <p:cNvPr id="3" name="Picture 2">
            <a:extLst>
              <a:ext uri="{FF2B5EF4-FFF2-40B4-BE49-F238E27FC236}">
                <a16:creationId xmlns:a16="http://schemas.microsoft.com/office/drawing/2014/main" id="{7C586ADE-23FA-D74A-8227-55CE1501C563}"/>
              </a:ext>
            </a:extLst>
          </p:cNvPr>
          <p:cNvPicPr>
            <a:picLocks noChangeAspect="1"/>
          </p:cNvPicPr>
          <p:nvPr/>
        </p:nvPicPr>
        <p:blipFill>
          <a:blip r:embed="rId3"/>
          <a:srcRect/>
          <a:stretch>
            <a:fillRect/>
          </a:stretch>
        </p:blipFill>
        <p:spPr>
          <a:xfrm>
            <a:off x="1251671" y="1279462"/>
            <a:ext cx="6912109" cy="3455891"/>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39C983DB-B1BD-6E47-9F9B-E39AC23CD621}"/>
              </a:ext>
            </a:extLst>
          </p:cNvPr>
          <p:cNvSpPr/>
          <p:nvPr/>
        </p:nvSpPr>
        <p:spPr>
          <a:xfrm>
            <a:off x="3381112" y="3044471"/>
            <a:ext cx="2455369" cy="29957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451" dirty="0">
                <a:solidFill>
                  <a:srgbClr val="000000"/>
                </a:solidFill>
                <a:latin typeface="Arial Regular"/>
                <a:ea typeface="ＭＳ Ｐゴシック" pitchFamily="34"/>
                <a:cs typeface="MS Gothic" pitchFamily="49"/>
              </a:rPr>
              <a:t>256 </a:t>
            </a:r>
            <a:r>
              <a:rPr lang="en-US" sz="1451" dirty="0" err="1">
                <a:solidFill>
                  <a:srgbClr val="000000"/>
                </a:solidFill>
                <a:latin typeface="Arial Regular"/>
                <a:ea typeface="ＭＳ Ｐゴシック" pitchFamily="34"/>
                <a:cs typeface="MS Gothic" pitchFamily="49"/>
              </a:rPr>
              <a:t>Zustände</a:t>
            </a:r>
            <a:r>
              <a:rPr lang="en-US" sz="1451" dirty="0">
                <a:solidFill>
                  <a:srgbClr val="000000"/>
                </a:solidFill>
                <a:latin typeface="Arial Regular"/>
                <a:ea typeface="ＭＳ Ｐゴシック" pitchFamily="34"/>
                <a:cs typeface="MS Gothic" pitchFamily="49"/>
              </a:rPr>
              <a:t> (2^8): 0 - 255</a:t>
            </a:r>
          </a:p>
        </p:txBody>
      </p:sp>
      <p:sp>
        <p:nvSpPr>
          <p:cNvPr id="5" name="Rectangle 4">
            <a:extLst>
              <a:ext uri="{FF2B5EF4-FFF2-40B4-BE49-F238E27FC236}">
                <a16:creationId xmlns:a16="http://schemas.microsoft.com/office/drawing/2014/main" id="{CD48A10B-696C-3643-B89C-5BAAE0B39306}"/>
              </a:ext>
            </a:extLst>
          </p:cNvPr>
          <p:cNvSpPr/>
          <p:nvPr/>
        </p:nvSpPr>
        <p:spPr>
          <a:xfrm>
            <a:off x="3265512" y="4898628"/>
            <a:ext cx="2971473" cy="29957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451" dirty="0">
                <a:solidFill>
                  <a:srgbClr val="000000"/>
                </a:solidFill>
                <a:latin typeface="Arial Regular"/>
                <a:ea typeface="ＭＳ Ｐゴシック" pitchFamily="34"/>
                <a:cs typeface="MS Gothic" pitchFamily="49"/>
              </a:rPr>
              <a:t>65536 </a:t>
            </a:r>
            <a:r>
              <a:rPr lang="en-US" sz="1451" dirty="0" err="1">
                <a:solidFill>
                  <a:srgbClr val="000000"/>
                </a:solidFill>
                <a:latin typeface="Arial Regular"/>
                <a:ea typeface="ＭＳ Ｐゴシック" pitchFamily="34"/>
                <a:cs typeface="MS Gothic" pitchFamily="49"/>
              </a:rPr>
              <a:t>Zustände</a:t>
            </a:r>
            <a:r>
              <a:rPr lang="en-US" sz="1451" dirty="0">
                <a:solidFill>
                  <a:srgbClr val="000000"/>
                </a:solidFill>
                <a:latin typeface="Arial Regular"/>
                <a:ea typeface="ＭＳ Ｐゴシック" pitchFamily="34"/>
                <a:cs typeface="MS Gothic" pitchFamily="49"/>
              </a:rPr>
              <a:t> (2^16): 0 - 65535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0">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E69774-B811-264B-A833-FE513DCCE4B7}"/>
              </a:ext>
            </a:extLst>
          </p:cNvPr>
          <p:cNvSpPr/>
          <p:nvPr/>
        </p:nvSpPr>
        <p:spPr>
          <a:xfrm>
            <a:off x="1530873" y="664239"/>
            <a:ext cx="2900619"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Effekt der Wort-Größe</a:t>
            </a:r>
          </a:p>
        </p:txBody>
      </p:sp>
      <p:pic>
        <p:nvPicPr>
          <p:cNvPr id="3" name="Picture 2">
            <a:extLst>
              <a:ext uri="{FF2B5EF4-FFF2-40B4-BE49-F238E27FC236}">
                <a16:creationId xmlns:a16="http://schemas.microsoft.com/office/drawing/2014/main" id="{B6C05BCD-D007-174C-A4E2-D330A0827AF2}"/>
              </a:ext>
            </a:extLst>
          </p:cNvPr>
          <p:cNvPicPr>
            <a:picLocks noChangeAspect="1"/>
          </p:cNvPicPr>
          <p:nvPr/>
        </p:nvPicPr>
        <p:blipFill>
          <a:blip r:embed="rId3"/>
          <a:srcRect/>
          <a:stretch>
            <a:fillRect/>
          </a:stretch>
        </p:blipFill>
        <p:spPr>
          <a:xfrm>
            <a:off x="1599775" y="1424450"/>
            <a:ext cx="5541246" cy="2787767"/>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9FAF7AD0-49D2-7546-B4A6-CCC158563AB2}"/>
              </a:ext>
            </a:extLst>
          </p:cNvPr>
          <p:cNvSpPr/>
          <p:nvPr/>
        </p:nvSpPr>
        <p:spPr>
          <a:xfrm>
            <a:off x="1530872" y="4742210"/>
            <a:ext cx="6358931" cy="1154937"/>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451" dirty="0">
                <a:solidFill>
                  <a:srgbClr val="000000"/>
                </a:solidFill>
                <a:latin typeface="Arial Regular"/>
                <a:ea typeface="ＭＳ Ｐゴシック" pitchFamily="34"/>
                <a:cs typeface="MS Gothic" pitchFamily="49"/>
              </a:rPr>
              <a:t>1 Bit </a:t>
            </a:r>
            <a:r>
              <a:rPr lang="en-US" sz="1451" dirty="0" err="1">
                <a:solidFill>
                  <a:srgbClr val="000000"/>
                </a:solidFill>
                <a:latin typeface="Arial Regular"/>
                <a:ea typeface="ＭＳ Ｐゴシック" pitchFamily="34"/>
                <a:cs typeface="MS Gothic" pitchFamily="49"/>
              </a:rPr>
              <a:t>Wortlänge</a:t>
            </a:r>
            <a:r>
              <a:rPr lang="en-US" sz="1451" dirty="0">
                <a:solidFill>
                  <a:srgbClr val="000000"/>
                </a:solidFill>
                <a:latin typeface="Arial Regular"/>
                <a:ea typeface="ＭＳ Ｐゴシック" pitchFamily="34"/>
                <a:cs typeface="MS Gothic" pitchFamily="49"/>
              </a:rPr>
              <a:t> = </a:t>
            </a:r>
            <a:r>
              <a:rPr lang="en-US" sz="1451" dirty="0" err="1">
                <a:solidFill>
                  <a:srgbClr val="000000"/>
                </a:solidFill>
                <a:latin typeface="Arial Regular"/>
                <a:ea typeface="ＭＳ Ｐゴシック" pitchFamily="34"/>
                <a:cs typeface="MS Gothic" pitchFamily="49"/>
              </a:rPr>
              <a:t>Verdopplung</a:t>
            </a:r>
            <a:r>
              <a:rPr lang="en-US" sz="1451" dirty="0">
                <a:solidFill>
                  <a:srgbClr val="000000"/>
                </a:solidFill>
                <a:latin typeface="Arial Regular"/>
                <a:ea typeface="ＭＳ Ｐゴシック" pitchFamily="34"/>
                <a:cs typeface="MS Gothic" pitchFamily="49"/>
              </a:rPr>
              <a:t> des </a:t>
            </a:r>
            <a:r>
              <a:rPr lang="en-US" sz="1451" dirty="0" err="1">
                <a:solidFill>
                  <a:srgbClr val="000000"/>
                </a:solidFill>
                <a:latin typeface="Arial Regular"/>
                <a:ea typeface="ＭＳ Ｐゴシック" pitchFamily="34"/>
                <a:cs typeface="MS Gothic" pitchFamily="49"/>
              </a:rPr>
              <a:t>Dynamik-Wertebereichs</a:t>
            </a:r>
            <a:r>
              <a:rPr lang="en-US" sz="1451" dirty="0">
                <a:solidFill>
                  <a:srgbClr val="000000"/>
                </a:solidFill>
                <a:latin typeface="Arial Regular"/>
                <a:ea typeface="ＭＳ Ｐゴシック" pitchFamily="34"/>
                <a:cs typeface="MS Gothic" pitchFamily="49"/>
              </a:rPr>
              <a:t> = 6 dB</a:t>
            </a:r>
          </a:p>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451" dirty="0">
                <a:solidFill>
                  <a:srgbClr val="000000"/>
                </a:solidFill>
                <a:latin typeface="Arial Regular"/>
                <a:ea typeface="ＭＳ Ｐゴシック" pitchFamily="34"/>
                <a:cs typeface="MS Gothic" pitchFamily="49"/>
              </a:rPr>
              <a:t>(10 dB </a:t>
            </a:r>
            <a:r>
              <a:rPr lang="en-US" sz="1451" dirty="0" err="1">
                <a:solidFill>
                  <a:srgbClr val="000000"/>
                </a:solidFill>
                <a:latin typeface="Arial Regular"/>
                <a:ea typeface="ＭＳ Ｐゴシック" pitchFamily="34"/>
                <a:cs typeface="MS Gothic" pitchFamily="49"/>
              </a:rPr>
              <a:t>entsprechend</a:t>
            </a:r>
            <a:r>
              <a:rPr lang="en-US" sz="1451" dirty="0">
                <a:solidFill>
                  <a:srgbClr val="000000"/>
                </a:solidFill>
                <a:latin typeface="Arial Regular"/>
                <a:ea typeface="ＭＳ Ｐゴシック" pitchFamily="34"/>
                <a:cs typeface="MS Gothic" pitchFamily="49"/>
              </a:rPr>
              <a:t> der </a:t>
            </a:r>
            <a:r>
              <a:rPr lang="en-US" sz="1451" dirty="0" err="1">
                <a:solidFill>
                  <a:srgbClr val="000000"/>
                </a:solidFill>
                <a:latin typeface="Arial Regular"/>
                <a:ea typeface="ＭＳ Ｐゴシック" pitchFamily="34"/>
                <a:cs typeface="MS Gothic" pitchFamily="49"/>
              </a:rPr>
              <a:t>wahrgenommenen</a:t>
            </a:r>
            <a:r>
              <a:rPr lang="en-US" sz="1451" dirty="0">
                <a:solidFill>
                  <a:srgbClr val="000000"/>
                </a:solidFill>
                <a:latin typeface="Arial Regular"/>
                <a:ea typeface="ＭＳ Ｐゴシック" pitchFamily="34"/>
                <a:cs typeface="MS Gothic" pitchFamily="49"/>
              </a:rPr>
              <a:t> </a:t>
            </a:r>
            <a:r>
              <a:rPr lang="en-US" sz="1451" dirty="0" err="1">
                <a:solidFill>
                  <a:srgbClr val="000000"/>
                </a:solidFill>
                <a:latin typeface="Arial Regular"/>
                <a:ea typeface="ＭＳ Ｐゴシック" pitchFamily="34"/>
                <a:cs typeface="MS Gothic" pitchFamily="49"/>
              </a:rPr>
              <a:t>Lautstärkeverdopplung</a:t>
            </a:r>
            <a:r>
              <a:rPr lang="en-US" sz="1451" dirty="0">
                <a:solidFill>
                  <a:srgbClr val="000000"/>
                </a:solidFill>
                <a:latin typeface="Arial Regular"/>
                <a:ea typeface="ＭＳ Ｐゴシック" pitchFamily="34"/>
                <a:cs typeface="MS Gothic" pitchFamily="49"/>
              </a:rPr>
              <a:t>)</a:t>
            </a:r>
          </a:p>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451" dirty="0">
                <a:solidFill>
                  <a:srgbClr val="000000"/>
                </a:solidFill>
                <a:latin typeface="Arial Regular"/>
                <a:ea typeface="ＭＳ Ｐゴシック" pitchFamily="34"/>
                <a:cs typeface="MS Gothic" pitchFamily="49"/>
              </a:rPr>
              <a:t>8 Bit </a:t>
            </a:r>
            <a:r>
              <a:rPr lang="en-US" sz="1451" dirty="0" err="1">
                <a:solidFill>
                  <a:srgbClr val="000000"/>
                </a:solidFill>
                <a:latin typeface="Arial Regular"/>
                <a:ea typeface="ＭＳ Ｐゴシック" pitchFamily="34"/>
                <a:cs typeface="MS Gothic" pitchFamily="49"/>
              </a:rPr>
              <a:t>Wortlänge</a:t>
            </a:r>
            <a:r>
              <a:rPr lang="en-US" sz="1451" dirty="0">
                <a:solidFill>
                  <a:srgbClr val="000000"/>
                </a:solidFill>
                <a:latin typeface="Arial Regular"/>
                <a:ea typeface="ＭＳ Ｐゴシック" pitchFamily="34"/>
                <a:cs typeface="MS Gothic" pitchFamily="49"/>
              </a:rPr>
              <a:t> = 48 dB (</a:t>
            </a:r>
            <a:r>
              <a:rPr lang="en-US" sz="1451" dirty="0" err="1">
                <a:solidFill>
                  <a:srgbClr val="000000"/>
                </a:solidFill>
                <a:latin typeface="Arial Regular"/>
                <a:ea typeface="ＭＳ Ｐゴシック" pitchFamily="34"/>
                <a:cs typeface="MS Gothic" pitchFamily="49"/>
              </a:rPr>
              <a:t>z.B</a:t>
            </a:r>
            <a:r>
              <a:rPr lang="en-US" sz="1451" dirty="0">
                <a:solidFill>
                  <a:srgbClr val="000000"/>
                </a:solidFill>
                <a:latin typeface="Arial Regular"/>
                <a:ea typeface="ＭＳ Ｐゴシック" pitchFamily="34"/>
                <a:cs typeface="MS Gothic" pitchFamily="49"/>
              </a:rPr>
              <a:t>. 00000000 = –48 dB)</a:t>
            </a:r>
          </a:p>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451" dirty="0">
                <a:solidFill>
                  <a:srgbClr val="000000"/>
                </a:solidFill>
                <a:latin typeface="Arial Regular"/>
                <a:ea typeface="ＭＳ Ｐゴシック" pitchFamily="34"/>
                <a:cs typeface="MS Gothic" pitchFamily="49"/>
              </a:rPr>
              <a:t>16 Bit </a:t>
            </a:r>
            <a:r>
              <a:rPr lang="en-US" sz="1451" dirty="0" err="1">
                <a:solidFill>
                  <a:srgbClr val="000000"/>
                </a:solidFill>
                <a:latin typeface="Arial Regular"/>
                <a:ea typeface="ＭＳ Ｐゴシック" pitchFamily="34"/>
                <a:cs typeface="MS Gothic" pitchFamily="49"/>
              </a:rPr>
              <a:t>Wortlänge</a:t>
            </a:r>
            <a:r>
              <a:rPr lang="en-US" sz="1451" dirty="0">
                <a:solidFill>
                  <a:srgbClr val="000000"/>
                </a:solidFill>
                <a:latin typeface="Arial Regular"/>
                <a:ea typeface="ＭＳ Ｐゴシック" pitchFamily="34"/>
                <a:cs typeface="MS Gothic" pitchFamily="49"/>
              </a:rPr>
              <a:t> = 96 dB</a:t>
            </a:r>
          </a:p>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451" dirty="0">
                <a:solidFill>
                  <a:srgbClr val="000000"/>
                </a:solidFill>
                <a:latin typeface="Arial Regular"/>
                <a:ea typeface="ＭＳ Ｐゴシック" pitchFamily="34"/>
                <a:cs typeface="MS Gothic" pitchFamily="49"/>
              </a:rPr>
              <a:t>24 Bit </a:t>
            </a:r>
            <a:r>
              <a:rPr lang="en-US" sz="1451" dirty="0" err="1">
                <a:solidFill>
                  <a:srgbClr val="000000"/>
                </a:solidFill>
                <a:latin typeface="Arial Regular"/>
                <a:ea typeface="ＭＳ Ｐゴシック" pitchFamily="34"/>
                <a:cs typeface="MS Gothic" pitchFamily="49"/>
              </a:rPr>
              <a:t>Wortlänge</a:t>
            </a:r>
            <a:r>
              <a:rPr lang="en-US" sz="1451" dirty="0">
                <a:solidFill>
                  <a:srgbClr val="000000"/>
                </a:solidFill>
                <a:latin typeface="Arial Regular"/>
                <a:ea typeface="ＭＳ Ｐゴシック" pitchFamily="34"/>
                <a:cs typeface="MS Gothic" pitchFamily="49"/>
              </a:rPr>
              <a:t> = 144 dB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1">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913AB9-DE38-4C4D-A5B5-880DD861E83D}"/>
              </a:ext>
            </a:extLst>
          </p:cNvPr>
          <p:cNvSpPr/>
          <p:nvPr/>
        </p:nvSpPr>
        <p:spPr>
          <a:xfrm>
            <a:off x="1530873" y="664239"/>
            <a:ext cx="185623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Speicherplatz</a:t>
            </a:r>
          </a:p>
        </p:txBody>
      </p:sp>
      <p:pic>
        <p:nvPicPr>
          <p:cNvPr id="3" name="Bild 1" descr="Sampling2.gif">
            <a:extLst>
              <a:ext uri="{FF2B5EF4-FFF2-40B4-BE49-F238E27FC236}">
                <a16:creationId xmlns:a16="http://schemas.microsoft.com/office/drawing/2014/main" id="{1474E2BB-7620-7544-A1AC-413ACC2AF5D4}"/>
              </a:ext>
            </a:extLst>
          </p:cNvPr>
          <p:cNvPicPr>
            <a:picLocks noChangeAspect="1"/>
          </p:cNvPicPr>
          <p:nvPr/>
        </p:nvPicPr>
        <p:blipFill>
          <a:blip r:embed="rId3"/>
          <a:srcRect/>
          <a:stretch>
            <a:fillRect/>
          </a:stretch>
        </p:blipFill>
        <p:spPr>
          <a:xfrm>
            <a:off x="1828686" y="1469188"/>
            <a:ext cx="4507059" cy="2839689"/>
          </a:xfrm>
          <a:prstGeom prst="rect">
            <a:avLst/>
          </a:prstGeom>
          <a:noFill/>
          <a:ln cap="flat">
            <a:noFill/>
          </a:ln>
          <a:effectLst>
            <a:outerShdw dist="23040" dir="5400000" algn="tl">
              <a:srgbClr val="000000">
                <a:alpha val="35000"/>
              </a:srgbClr>
            </a:outerShdw>
          </a:effectLst>
        </p:spPr>
      </p:pic>
      <p:sp>
        <p:nvSpPr>
          <p:cNvPr id="4" name="Rechteck 2">
            <a:extLst>
              <a:ext uri="{FF2B5EF4-FFF2-40B4-BE49-F238E27FC236}">
                <a16:creationId xmlns:a16="http://schemas.microsoft.com/office/drawing/2014/main" id="{673CD9EA-2597-9F4C-A243-85C46E7AED14}"/>
              </a:ext>
            </a:extLst>
          </p:cNvPr>
          <p:cNvSpPr/>
          <p:nvPr/>
        </p:nvSpPr>
        <p:spPr>
          <a:xfrm>
            <a:off x="326877" y="4539095"/>
            <a:ext cx="8294400" cy="1848661"/>
          </a:xfrm>
          <a:prstGeom prst="rect">
            <a:avLst/>
          </a:prstGeom>
          <a:noFill/>
          <a:ln cap="flat">
            <a:noFill/>
            <a:prstDash val="solid"/>
          </a:ln>
        </p:spPr>
        <p:txBody>
          <a:bodyPr vert="horz" wrap="square" lIns="82944" tIns="41472" rIns="82944" bIns="41472" anchor="t" anchorCtr="1" compatLnSpc="0">
            <a:spAutoFit/>
          </a:bodyPr>
          <a:lstStyle/>
          <a:p>
            <a:pPr algn="ctr" hangingPunct="0"/>
            <a:r>
              <a:rPr lang="de-DE" sz="2177" dirty="0">
                <a:solidFill>
                  <a:srgbClr val="000000"/>
                </a:solidFill>
                <a:latin typeface="Arial Regular"/>
                <a:ea typeface="ＭＳ Ｐゴシック" pitchFamily="34"/>
                <a:cs typeface="MS Gothic" pitchFamily="2"/>
              </a:rPr>
              <a:t>Speicherbedarf = </a:t>
            </a:r>
            <a:r>
              <a:rPr lang="de-DE" sz="2177" dirty="0" err="1">
                <a:solidFill>
                  <a:srgbClr val="000000"/>
                </a:solidFill>
                <a:latin typeface="Arial Regular"/>
                <a:ea typeface="ＭＳ Ｐゴシック" pitchFamily="34"/>
                <a:cs typeface="MS Gothic" pitchFamily="2"/>
              </a:rPr>
              <a:t>Samplingrate</a:t>
            </a:r>
            <a:r>
              <a:rPr lang="de-DE" sz="2177" dirty="0">
                <a:solidFill>
                  <a:srgbClr val="000000"/>
                </a:solidFill>
                <a:latin typeface="Arial Regular"/>
                <a:ea typeface="ＭＳ Ｐゴシック" pitchFamily="34"/>
                <a:cs typeface="MS Gothic" pitchFamily="2"/>
              </a:rPr>
              <a:t> x </a:t>
            </a:r>
            <a:r>
              <a:rPr lang="de-DE" sz="2177" dirty="0" err="1">
                <a:solidFill>
                  <a:srgbClr val="000000"/>
                </a:solidFill>
                <a:latin typeface="Arial Regular"/>
                <a:ea typeface="ＭＳ Ｐゴシック" pitchFamily="34"/>
                <a:cs typeface="MS Gothic" pitchFamily="2"/>
              </a:rPr>
              <a:t>Samplingtiefe</a:t>
            </a:r>
            <a:r>
              <a:rPr lang="de-DE" sz="2177" dirty="0">
                <a:solidFill>
                  <a:srgbClr val="000000"/>
                </a:solidFill>
                <a:latin typeface="Arial Regular"/>
                <a:ea typeface="ＭＳ Ｐゴシック" pitchFamily="34"/>
                <a:cs typeface="MS Gothic" pitchFamily="2"/>
              </a:rPr>
              <a:t>:</a:t>
            </a:r>
          </a:p>
          <a:p>
            <a:pPr algn="ctr" hangingPunct="0"/>
            <a:endParaRPr lang="de-DE" sz="2177" dirty="0">
              <a:solidFill>
                <a:srgbClr val="000000"/>
              </a:solidFill>
              <a:latin typeface="Arial Regular"/>
              <a:ea typeface="ＭＳ Ｐゴシック" pitchFamily="34"/>
              <a:cs typeface="MS Gothic" pitchFamily="2"/>
            </a:endParaRPr>
          </a:p>
          <a:p>
            <a:pPr algn="ctr" hangingPunct="0"/>
            <a:r>
              <a:rPr lang="de-DE" sz="1814" dirty="0">
                <a:solidFill>
                  <a:srgbClr val="000000"/>
                </a:solidFill>
                <a:latin typeface="Arial Regular"/>
                <a:ea typeface="ＭＳ Ｐゴシック" pitchFamily="34"/>
                <a:cs typeface="MS Gothic" pitchFamily="2"/>
              </a:rPr>
              <a:t>44100 (1/s) x 16 Bit x 60 s (pro Minute) x 2 (bei Stereo) = 84672000 Bit = ( /8) 10584000 Byte = ( /1028) 10296 kB = ( /1028) ca. 10 MB pro Minute </a:t>
            </a:r>
            <a:br>
              <a:rPr lang="de-DE" sz="1814" dirty="0">
                <a:solidFill>
                  <a:srgbClr val="000000"/>
                </a:solidFill>
                <a:latin typeface="Arial Regular"/>
                <a:ea typeface="ＭＳ Ｐゴシック" pitchFamily="34"/>
                <a:cs typeface="MS Gothic" pitchFamily="2"/>
              </a:rPr>
            </a:br>
            <a:endParaRPr lang="de-DE" sz="1814" dirty="0">
              <a:solidFill>
                <a:srgbClr val="000000"/>
              </a:solidFill>
              <a:latin typeface="Arial Regular"/>
              <a:ea typeface="ＭＳ Ｐゴシック" pitchFamily="34"/>
              <a:cs typeface="MS Gothic" pitchFamily="2"/>
            </a:endParaRPr>
          </a:p>
          <a:p>
            <a:pPr algn="ctr" hangingPunct="0"/>
            <a:r>
              <a:rPr lang="de-DE" sz="2177" dirty="0">
                <a:solidFill>
                  <a:srgbClr val="000000"/>
                </a:solidFill>
                <a:latin typeface="Arial Regular"/>
                <a:ea typeface="ＭＳ Ｐゴシック" pitchFamily="34"/>
                <a:cs typeface="MS Gothic" pitchFamily="2"/>
              </a:rPr>
              <a:t>(96 kHz / 24 Bit ca. 33 MB pro Minute)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3">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9F0E01-AF3B-5C49-9597-8D82BD66F154}"/>
              </a:ext>
            </a:extLst>
          </p:cNvPr>
          <p:cNvSpPr/>
          <p:nvPr/>
        </p:nvSpPr>
        <p:spPr>
          <a:xfrm>
            <a:off x="1530873" y="664239"/>
            <a:ext cx="1328587"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Sampling</a:t>
            </a:r>
          </a:p>
        </p:txBody>
      </p:sp>
      <p:pic>
        <p:nvPicPr>
          <p:cNvPr id="3" name="Picture 2">
            <a:extLst>
              <a:ext uri="{FF2B5EF4-FFF2-40B4-BE49-F238E27FC236}">
                <a16:creationId xmlns:a16="http://schemas.microsoft.com/office/drawing/2014/main" id="{F784D490-E6FC-F849-8A10-FB4E91253D0A}"/>
              </a:ext>
            </a:extLst>
          </p:cNvPr>
          <p:cNvPicPr>
            <a:picLocks noChangeAspect="1"/>
          </p:cNvPicPr>
          <p:nvPr/>
        </p:nvPicPr>
        <p:blipFill>
          <a:blip r:embed="rId3"/>
          <a:srcRect/>
          <a:stretch>
            <a:fillRect/>
          </a:stretch>
        </p:blipFill>
        <p:spPr>
          <a:xfrm>
            <a:off x="849687" y="1469188"/>
            <a:ext cx="3735419" cy="1935469"/>
          </a:xfrm>
          <a:prstGeom prst="rect">
            <a:avLst/>
          </a:prstGeom>
          <a:noFill/>
          <a:ln cap="flat">
            <a:noFill/>
          </a:ln>
          <a:effectLst>
            <a:outerShdw dist="23040" dir="5400000" algn="tl">
              <a:srgbClr val="000000">
                <a:alpha val="35000"/>
              </a:srgbClr>
            </a:outerShdw>
          </a:effectLst>
        </p:spPr>
      </p:pic>
      <p:pic>
        <p:nvPicPr>
          <p:cNvPr id="4" name="Picture 3">
            <a:extLst>
              <a:ext uri="{FF2B5EF4-FFF2-40B4-BE49-F238E27FC236}">
                <a16:creationId xmlns:a16="http://schemas.microsoft.com/office/drawing/2014/main" id="{0C881B17-7075-DE49-AB8D-13A1A16686C7}"/>
              </a:ext>
            </a:extLst>
          </p:cNvPr>
          <p:cNvPicPr>
            <a:picLocks noChangeAspect="1"/>
          </p:cNvPicPr>
          <p:nvPr/>
        </p:nvPicPr>
        <p:blipFill>
          <a:blip r:embed="rId4"/>
          <a:srcRect/>
          <a:stretch>
            <a:fillRect/>
          </a:stretch>
        </p:blipFill>
        <p:spPr>
          <a:xfrm>
            <a:off x="4441097" y="1469188"/>
            <a:ext cx="3663250" cy="1936775"/>
          </a:xfrm>
          <a:prstGeom prst="rect">
            <a:avLst/>
          </a:prstGeom>
          <a:noFill/>
          <a:ln cap="flat">
            <a:noFill/>
          </a:ln>
          <a:effectLst>
            <a:outerShdw dist="23040" dir="5400000" algn="tl">
              <a:srgbClr val="000000">
                <a:alpha val="35000"/>
              </a:srgbClr>
            </a:outerShdw>
          </a:effectLst>
        </p:spPr>
      </p:pic>
      <p:pic>
        <p:nvPicPr>
          <p:cNvPr id="5" name="Bild 1" descr="sampling1.gif">
            <a:extLst>
              <a:ext uri="{FF2B5EF4-FFF2-40B4-BE49-F238E27FC236}">
                <a16:creationId xmlns:a16="http://schemas.microsoft.com/office/drawing/2014/main" id="{457615D2-E752-424A-9D26-5F2EAFC18FB2}"/>
              </a:ext>
            </a:extLst>
          </p:cNvPr>
          <p:cNvPicPr>
            <a:picLocks noChangeAspect="1"/>
          </p:cNvPicPr>
          <p:nvPr/>
        </p:nvPicPr>
        <p:blipFill>
          <a:blip r:embed="rId5"/>
          <a:srcRect/>
          <a:stretch>
            <a:fillRect/>
          </a:stretch>
        </p:blipFill>
        <p:spPr>
          <a:xfrm>
            <a:off x="2481136" y="3756026"/>
            <a:ext cx="4115525" cy="2715926"/>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4">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1791CD-BBEF-1E4A-A6EE-E1E287F5B985}"/>
              </a:ext>
            </a:extLst>
          </p:cNvPr>
          <p:cNvSpPr/>
          <p:nvPr/>
        </p:nvSpPr>
        <p:spPr>
          <a:xfrm>
            <a:off x="1530873" y="664239"/>
            <a:ext cx="5497036"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Effekt geringer </a:t>
            </a:r>
            <a:r>
              <a:rPr lang="de-DE" sz="2177" dirty="0" err="1">
                <a:solidFill>
                  <a:srgbClr val="000000"/>
                </a:solidFill>
                <a:latin typeface="Arial Regular"/>
                <a:ea typeface="ＭＳ Ｐゴシック" pitchFamily="34"/>
                <a:cs typeface="MS Gothic" pitchFamily="49"/>
              </a:rPr>
              <a:t>Samplingrate</a:t>
            </a:r>
            <a:r>
              <a:rPr lang="de-DE" sz="2177" dirty="0">
                <a:solidFill>
                  <a:srgbClr val="000000"/>
                </a:solidFill>
                <a:latin typeface="Arial Regular"/>
                <a:ea typeface="ＭＳ Ｐゴシック" pitchFamily="34"/>
                <a:cs typeface="MS Gothic" pitchFamily="49"/>
              </a:rPr>
              <a:t> (Bit-</a:t>
            </a:r>
            <a:r>
              <a:rPr lang="de-DE" sz="2177" dirty="0" err="1">
                <a:solidFill>
                  <a:srgbClr val="000000"/>
                </a:solidFill>
                <a:latin typeface="Arial Regular"/>
                <a:ea typeface="ＭＳ Ｐゴシック" pitchFamily="34"/>
                <a:cs typeface="MS Gothic" pitchFamily="49"/>
              </a:rPr>
              <a:t>Crushing</a:t>
            </a:r>
            <a:r>
              <a:rPr lang="de-DE" sz="2177" dirty="0">
                <a:solidFill>
                  <a:srgbClr val="000000"/>
                </a:solidFill>
                <a:latin typeface="Arial Regular"/>
                <a:ea typeface="ＭＳ Ｐゴシック" pitchFamily="34"/>
                <a:cs typeface="MS Gothic" pitchFamily="49"/>
              </a:rPr>
              <a:t>)</a:t>
            </a:r>
          </a:p>
        </p:txBody>
      </p:sp>
      <p:pic>
        <p:nvPicPr>
          <p:cNvPr id="3" name="Picture 2">
            <a:extLst>
              <a:ext uri="{FF2B5EF4-FFF2-40B4-BE49-F238E27FC236}">
                <a16:creationId xmlns:a16="http://schemas.microsoft.com/office/drawing/2014/main" id="{BDD48E3A-5551-EA4A-BDE9-49A95E61267D}"/>
              </a:ext>
            </a:extLst>
          </p:cNvPr>
          <p:cNvPicPr>
            <a:picLocks noChangeAspect="1"/>
          </p:cNvPicPr>
          <p:nvPr/>
        </p:nvPicPr>
        <p:blipFill>
          <a:blip r:embed="rId3"/>
          <a:srcRect/>
          <a:stretch>
            <a:fillRect/>
          </a:stretch>
        </p:blipFill>
        <p:spPr>
          <a:xfrm>
            <a:off x="1599775" y="1493679"/>
            <a:ext cx="4282719" cy="2211731"/>
          </a:xfrm>
          <a:prstGeom prst="rect">
            <a:avLst/>
          </a:prstGeom>
          <a:noFill/>
          <a:ln cap="flat">
            <a:noFill/>
          </a:ln>
          <a:effectLst>
            <a:outerShdw dist="23040" dir="5400000" algn="tl">
              <a:srgbClr val="000000">
                <a:alpha val="35000"/>
              </a:srgbClr>
            </a:outerShdw>
          </a:effectLst>
        </p:spPr>
      </p:pic>
      <p:pic>
        <p:nvPicPr>
          <p:cNvPr id="4" name="Picture 3">
            <a:extLst>
              <a:ext uri="{FF2B5EF4-FFF2-40B4-BE49-F238E27FC236}">
                <a16:creationId xmlns:a16="http://schemas.microsoft.com/office/drawing/2014/main" id="{6E964E3C-1338-AF4A-A7EA-57F12202AC24}"/>
              </a:ext>
            </a:extLst>
          </p:cNvPr>
          <p:cNvPicPr>
            <a:picLocks noChangeAspect="1"/>
          </p:cNvPicPr>
          <p:nvPr/>
        </p:nvPicPr>
        <p:blipFill>
          <a:blip r:embed="rId4"/>
          <a:srcRect/>
          <a:stretch>
            <a:fillRect/>
          </a:stretch>
        </p:blipFill>
        <p:spPr>
          <a:xfrm>
            <a:off x="1599774" y="4189359"/>
            <a:ext cx="4317007" cy="2211731"/>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5">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AB40D4-4C2C-164C-AEBB-458405081E15}"/>
              </a:ext>
            </a:extLst>
          </p:cNvPr>
          <p:cNvSpPr/>
          <p:nvPr/>
        </p:nvSpPr>
        <p:spPr>
          <a:xfrm>
            <a:off x="1495242" y="836712"/>
            <a:ext cx="3076758"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Effekt von Datenfehlern</a:t>
            </a:r>
          </a:p>
        </p:txBody>
      </p:sp>
      <p:pic>
        <p:nvPicPr>
          <p:cNvPr id="3" name="Picture 2">
            <a:extLst>
              <a:ext uri="{FF2B5EF4-FFF2-40B4-BE49-F238E27FC236}">
                <a16:creationId xmlns:a16="http://schemas.microsoft.com/office/drawing/2014/main" id="{5B636D2A-211B-B043-8332-2E5EB3BF05F4}"/>
              </a:ext>
            </a:extLst>
          </p:cNvPr>
          <p:cNvPicPr>
            <a:picLocks noChangeAspect="1"/>
          </p:cNvPicPr>
          <p:nvPr/>
        </p:nvPicPr>
        <p:blipFill>
          <a:blip r:embed="rId3"/>
          <a:srcRect/>
          <a:stretch>
            <a:fillRect/>
          </a:stretch>
        </p:blipFill>
        <p:spPr>
          <a:xfrm>
            <a:off x="1599775" y="1908399"/>
            <a:ext cx="4297087" cy="1935469"/>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16">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84D73-D1F5-A948-8B24-717AC85BCAB1}"/>
              </a:ext>
            </a:extLst>
          </p:cNvPr>
          <p:cNvSpPr/>
          <p:nvPr/>
        </p:nvSpPr>
        <p:spPr>
          <a:xfrm>
            <a:off x="1530872" y="664239"/>
            <a:ext cx="300398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Dynamische Mikrofone</a:t>
            </a:r>
          </a:p>
        </p:txBody>
      </p:sp>
      <p:sp>
        <p:nvSpPr>
          <p:cNvPr id="3" name="Rectangle 2">
            <a:extLst>
              <a:ext uri="{FF2B5EF4-FFF2-40B4-BE49-F238E27FC236}">
                <a16:creationId xmlns:a16="http://schemas.microsoft.com/office/drawing/2014/main" id="{6A05BE81-D49C-DC47-AB00-9BD2E9338244}"/>
              </a:ext>
            </a:extLst>
          </p:cNvPr>
          <p:cNvSpPr/>
          <p:nvPr/>
        </p:nvSpPr>
        <p:spPr>
          <a:xfrm>
            <a:off x="1669004" y="5710107"/>
            <a:ext cx="6017684" cy="727255"/>
          </a:xfrm>
          <a:prstGeom prst="rect">
            <a:avLst/>
          </a:prstGeom>
          <a:noFill/>
          <a:ln cap="flat">
            <a:noFill/>
            <a:prstDash val="solid"/>
          </a:ln>
        </p:spPr>
        <p:txBody>
          <a:bodyPr vert="horz" wrap="square" lIns="81638" tIns="42452" rIns="81638" bIns="42452" anchor="t" anchorCtr="0" compatLnSpc="0">
            <a:spAutoFit/>
          </a:bodyPr>
          <a:lstStyle/>
          <a:p>
            <a:pPr algn="just"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Elektroakustischer Wandler (Sensor), der Schallereignisse als Schalldruckimpulse nach dem Prinzip der elektromagnetischen Induktion in äquivalente elektrische Spannungsimpulse wandelt.</a:t>
            </a:r>
          </a:p>
        </p:txBody>
      </p:sp>
      <p:pic>
        <p:nvPicPr>
          <p:cNvPr id="4" name="Picture 3">
            <a:extLst>
              <a:ext uri="{FF2B5EF4-FFF2-40B4-BE49-F238E27FC236}">
                <a16:creationId xmlns:a16="http://schemas.microsoft.com/office/drawing/2014/main" id="{FE978116-64EF-A247-88A2-D953F7286CE1}"/>
              </a:ext>
            </a:extLst>
          </p:cNvPr>
          <p:cNvPicPr>
            <a:picLocks noChangeAspect="1"/>
          </p:cNvPicPr>
          <p:nvPr/>
        </p:nvPicPr>
        <p:blipFill>
          <a:blip r:embed="rId3"/>
          <a:srcRect/>
          <a:stretch>
            <a:fillRect/>
          </a:stretch>
        </p:blipFill>
        <p:spPr>
          <a:xfrm>
            <a:off x="3742603" y="2392348"/>
            <a:ext cx="4527306" cy="2833810"/>
          </a:xfrm>
          <a:prstGeom prst="rect">
            <a:avLst/>
          </a:prstGeom>
          <a:noFill/>
          <a:ln cap="flat">
            <a:noFill/>
          </a:ln>
          <a:effectLst>
            <a:outerShdw dist="23040" dir="5400000" algn="tl">
              <a:srgbClr val="000000">
                <a:alpha val="35000"/>
              </a:srgbClr>
            </a:outerShdw>
          </a:effectLst>
        </p:spPr>
      </p:pic>
      <p:pic>
        <p:nvPicPr>
          <p:cNvPr id="5" name="Picture 4">
            <a:extLst>
              <a:ext uri="{FF2B5EF4-FFF2-40B4-BE49-F238E27FC236}">
                <a16:creationId xmlns:a16="http://schemas.microsoft.com/office/drawing/2014/main" id="{66068EA8-AA74-D547-869D-99B25C4DD29E}"/>
              </a:ext>
            </a:extLst>
          </p:cNvPr>
          <p:cNvPicPr>
            <a:picLocks noChangeAspect="1"/>
          </p:cNvPicPr>
          <p:nvPr/>
        </p:nvPicPr>
        <p:blipFill>
          <a:blip r:embed="rId4"/>
          <a:srcRect/>
          <a:stretch>
            <a:fillRect/>
          </a:stretch>
        </p:blipFill>
        <p:spPr>
          <a:xfrm>
            <a:off x="1254284" y="1148188"/>
            <a:ext cx="1353554" cy="4561920"/>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7">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C1DA4-AB81-9546-B2CF-7D75FA26DC4B}"/>
              </a:ext>
            </a:extLst>
          </p:cNvPr>
          <p:cNvSpPr/>
          <p:nvPr/>
        </p:nvSpPr>
        <p:spPr>
          <a:xfrm>
            <a:off x="1530872" y="664239"/>
            <a:ext cx="2973524"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Kondensatormikrofone</a:t>
            </a:r>
          </a:p>
        </p:txBody>
      </p:sp>
      <p:pic>
        <p:nvPicPr>
          <p:cNvPr id="3" name="Picture 2">
            <a:extLst>
              <a:ext uri="{FF2B5EF4-FFF2-40B4-BE49-F238E27FC236}">
                <a16:creationId xmlns:a16="http://schemas.microsoft.com/office/drawing/2014/main" id="{9B784DF5-0D1E-A34F-B1BD-C5E0EA2A862C}"/>
              </a:ext>
            </a:extLst>
          </p:cNvPr>
          <p:cNvPicPr>
            <a:picLocks noChangeAspect="1"/>
          </p:cNvPicPr>
          <p:nvPr/>
        </p:nvPicPr>
        <p:blipFill>
          <a:blip r:embed="rId3"/>
          <a:srcRect/>
          <a:stretch>
            <a:fillRect/>
          </a:stretch>
        </p:blipFill>
        <p:spPr>
          <a:xfrm>
            <a:off x="7405855" y="180290"/>
            <a:ext cx="1520748" cy="4334314"/>
          </a:xfrm>
          <a:prstGeom prst="rect">
            <a:avLst/>
          </a:prstGeom>
          <a:noFill/>
          <a:ln cap="flat">
            <a:noFill/>
          </a:ln>
          <a:effectLst>
            <a:outerShdw dist="23040" dir="5400000" algn="tl">
              <a:srgbClr val="000000">
                <a:alpha val="35000"/>
              </a:srgbClr>
            </a:outerShdw>
          </a:effectLst>
        </p:spPr>
      </p:pic>
      <p:pic>
        <p:nvPicPr>
          <p:cNvPr id="4" name="Picture 3">
            <a:extLst>
              <a:ext uri="{FF2B5EF4-FFF2-40B4-BE49-F238E27FC236}">
                <a16:creationId xmlns:a16="http://schemas.microsoft.com/office/drawing/2014/main" id="{7F133464-7DB8-A049-A9F0-CA77622A93FE}"/>
              </a:ext>
            </a:extLst>
          </p:cNvPr>
          <p:cNvPicPr>
            <a:picLocks noChangeAspect="1"/>
          </p:cNvPicPr>
          <p:nvPr/>
        </p:nvPicPr>
        <p:blipFill>
          <a:blip r:embed="rId4"/>
          <a:srcRect/>
          <a:stretch>
            <a:fillRect/>
          </a:stretch>
        </p:blipFill>
        <p:spPr>
          <a:xfrm>
            <a:off x="4226552" y="3705410"/>
            <a:ext cx="4461016" cy="2787767"/>
          </a:xfrm>
          <a:prstGeom prst="rect">
            <a:avLst/>
          </a:prstGeom>
          <a:noFill/>
          <a:ln cap="flat">
            <a:noFill/>
          </a:ln>
          <a:effectLst>
            <a:outerShdw dist="23040" dir="5400000" algn="tl">
              <a:srgbClr val="000000">
                <a:alpha val="35000"/>
              </a:srgbClr>
            </a:outerShdw>
          </a:effectLst>
        </p:spPr>
      </p:pic>
      <p:pic>
        <p:nvPicPr>
          <p:cNvPr id="5" name="Picture 4">
            <a:extLst>
              <a:ext uri="{FF2B5EF4-FFF2-40B4-BE49-F238E27FC236}">
                <a16:creationId xmlns:a16="http://schemas.microsoft.com/office/drawing/2014/main" id="{A6B277C0-EA8D-BD4A-98D6-1A8E1C7321E4}"/>
              </a:ext>
            </a:extLst>
          </p:cNvPr>
          <p:cNvPicPr>
            <a:picLocks noChangeAspect="1"/>
          </p:cNvPicPr>
          <p:nvPr/>
        </p:nvPicPr>
        <p:blipFill>
          <a:blip r:embed="rId5"/>
          <a:srcRect/>
          <a:stretch>
            <a:fillRect/>
          </a:stretch>
        </p:blipFill>
        <p:spPr>
          <a:xfrm>
            <a:off x="770334" y="1286320"/>
            <a:ext cx="3268777" cy="4907410"/>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50">
    <p:bg>
      <p:bgPr>
        <a:solidFill>
          <a:srgbClr val="FFFFFF"/>
        </a:solidFill>
        <a:effectLst/>
      </p:bgPr>
    </p:bg>
    <p:spTree>
      <p:nvGrpSpPr>
        <p:cNvPr id="1" name=""/>
        <p:cNvGrpSpPr/>
        <p:nvPr/>
      </p:nvGrpSpPr>
      <p:grpSpPr>
        <a:xfrm>
          <a:off x="0" y="0"/>
          <a:ext cx="0" cy="0"/>
          <a:chOff x="0" y="0"/>
          <a:chExt cx="0" cy="0"/>
        </a:xfrm>
      </p:grpSpPr>
      <p:pic>
        <p:nvPicPr>
          <p:cNvPr id="2" name="Bild 3" descr="AR00027494_0.jpg">
            <a:extLst>
              <a:ext uri="{FF2B5EF4-FFF2-40B4-BE49-F238E27FC236}">
                <a16:creationId xmlns:a16="http://schemas.microsoft.com/office/drawing/2014/main" id="{F4AB3E2F-B14C-0D47-B797-06E8D0E5DB3C}"/>
              </a:ext>
            </a:extLst>
          </p:cNvPr>
          <p:cNvPicPr>
            <a:picLocks noChangeAspect="1"/>
          </p:cNvPicPr>
          <p:nvPr/>
        </p:nvPicPr>
        <p:blipFill>
          <a:blip r:embed="rId3"/>
          <a:srcRect/>
          <a:stretch>
            <a:fillRect/>
          </a:stretch>
        </p:blipFill>
        <p:spPr>
          <a:xfrm>
            <a:off x="718413" y="2775391"/>
            <a:ext cx="8033812" cy="5031501"/>
          </a:xfrm>
          <a:prstGeom prst="rect">
            <a:avLst/>
          </a:prstGeom>
          <a:noFill/>
          <a:ln cap="flat">
            <a:noFill/>
          </a:ln>
          <a:effectLst>
            <a:outerShdw dist="23040" dir="5400000" algn="tl">
              <a:srgbClr val="000000">
                <a:alpha val="35000"/>
              </a:srgbClr>
            </a:outerShdw>
          </a:effectLst>
        </p:spPr>
      </p:pic>
      <p:sp>
        <p:nvSpPr>
          <p:cNvPr id="3" name="Rectangle 1">
            <a:extLst>
              <a:ext uri="{FF2B5EF4-FFF2-40B4-BE49-F238E27FC236}">
                <a16:creationId xmlns:a16="http://schemas.microsoft.com/office/drawing/2014/main" id="{910222D5-631A-844E-AD8D-BBCD014E75FB}"/>
              </a:ext>
            </a:extLst>
          </p:cNvPr>
          <p:cNvSpPr/>
          <p:nvPr/>
        </p:nvSpPr>
        <p:spPr>
          <a:xfrm>
            <a:off x="1530873" y="664239"/>
            <a:ext cx="239952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Phantomspeisung</a:t>
            </a:r>
          </a:p>
        </p:txBody>
      </p:sp>
      <p:pic>
        <p:nvPicPr>
          <p:cNvPr id="4" name="Bild 1" descr="1014569.jpg">
            <a:extLst>
              <a:ext uri="{FF2B5EF4-FFF2-40B4-BE49-F238E27FC236}">
                <a16:creationId xmlns:a16="http://schemas.microsoft.com/office/drawing/2014/main" id="{1D3F3BEC-F4B1-AE41-B129-255225AB6633}"/>
              </a:ext>
            </a:extLst>
          </p:cNvPr>
          <p:cNvPicPr>
            <a:picLocks noChangeAspect="1"/>
          </p:cNvPicPr>
          <p:nvPr/>
        </p:nvPicPr>
        <p:blipFill>
          <a:blip r:embed="rId4"/>
          <a:srcRect/>
          <a:stretch>
            <a:fillRect/>
          </a:stretch>
        </p:blipFill>
        <p:spPr>
          <a:xfrm>
            <a:off x="4507060" y="1077326"/>
            <a:ext cx="3909471" cy="2874303"/>
          </a:xfrm>
          <a:prstGeom prst="rect">
            <a:avLst/>
          </a:prstGeom>
          <a:noFill/>
          <a:ln cap="flat">
            <a:noFill/>
          </a:ln>
          <a:effectLst>
            <a:outerShdw dist="23040" dir="5400000" algn="tl">
              <a:srgbClr val="000000">
                <a:alpha val="35000"/>
              </a:srgbClr>
            </a:outerShdw>
          </a:effectLst>
        </p:spPr>
      </p:pic>
      <p:pic>
        <p:nvPicPr>
          <p:cNvPr id="5" name="Bild 2" descr="phantomspeisung-fuer-pgt-studiomikrofon_3828l_1.jpg">
            <a:extLst>
              <a:ext uri="{FF2B5EF4-FFF2-40B4-BE49-F238E27FC236}">
                <a16:creationId xmlns:a16="http://schemas.microsoft.com/office/drawing/2014/main" id="{A13347D1-2C1C-A642-AE77-68C8A7399A96}"/>
              </a:ext>
            </a:extLst>
          </p:cNvPr>
          <p:cNvPicPr>
            <a:picLocks noChangeAspect="1"/>
          </p:cNvPicPr>
          <p:nvPr/>
        </p:nvPicPr>
        <p:blipFill>
          <a:blip r:embed="rId5"/>
          <a:srcRect/>
          <a:stretch>
            <a:fillRect/>
          </a:stretch>
        </p:blipFill>
        <p:spPr>
          <a:xfrm>
            <a:off x="783396" y="1208600"/>
            <a:ext cx="3070234" cy="3070234"/>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AB40D4-4C2C-164C-AEBB-458405081E15}"/>
              </a:ext>
            </a:extLst>
          </p:cNvPr>
          <p:cNvSpPr/>
          <p:nvPr/>
        </p:nvSpPr>
        <p:spPr>
          <a:xfrm>
            <a:off x="1530873" y="664239"/>
            <a:ext cx="1794227"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Lautsprecher</a:t>
            </a:r>
          </a:p>
        </p:txBody>
      </p:sp>
      <p:pic>
        <p:nvPicPr>
          <p:cNvPr id="5" name="Grafik 4">
            <a:extLst>
              <a:ext uri="{FF2B5EF4-FFF2-40B4-BE49-F238E27FC236}">
                <a16:creationId xmlns:a16="http://schemas.microsoft.com/office/drawing/2014/main" id="{D391D7A1-B2B9-7849-B600-4CF6C3A93D58}"/>
              </a:ext>
            </a:extLst>
          </p:cNvPr>
          <p:cNvPicPr>
            <a:picLocks noChangeAspect="1"/>
          </p:cNvPicPr>
          <p:nvPr/>
        </p:nvPicPr>
        <p:blipFill>
          <a:blip r:embed="rId3"/>
          <a:stretch>
            <a:fillRect/>
          </a:stretch>
        </p:blipFill>
        <p:spPr>
          <a:xfrm>
            <a:off x="881844" y="1556792"/>
            <a:ext cx="7380312" cy="4251060"/>
          </a:xfrm>
          <a:prstGeom prst="rect">
            <a:avLst/>
          </a:prstGeom>
        </p:spPr>
      </p:pic>
    </p:spTree>
    <p:extLst>
      <p:ext uri="{BB962C8B-B14F-4D97-AF65-F5344CB8AC3E}">
        <p14:creationId xmlns:p14="http://schemas.microsoft.com/office/powerpoint/2010/main" val="323174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bg>
      <p:bgPr>
        <a:solidFill>
          <a:srgbClr val="FFFFFF"/>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6FBB3B5-DDB9-A448-8670-7B8D03C7A7B9}"/>
              </a:ext>
            </a:extLst>
          </p:cNvPr>
          <p:cNvPicPr>
            <a:picLocks noChangeAspect="1"/>
          </p:cNvPicPr>
          <p:nvPr/>
        </p:nvPicPr>
        <p:blipFill>
          <a:blip r:embed="rId3"/>
          <a:stretch>
            <a:fillRect/>
          </a:stretch>
        </p:blipFill>
        <p:spPr>
          <a:xfrm>
            <a:off x="467544" y="1206691"/>
            <a:ext cx="7992888" cy="2971423"/>
          </a:xfrm>
          <a:prstGeom prst="rect">
            <a:avLst/>
          </a:prstGeom>
        </p:spPr>
      </p:pic>
      <p:sp>
        <p:nvSpPr>
          <p:cNvPr id="2" name="Rectangle 1">
            <a:extLst>
              <a:ext uri="{FF2B5EF4-FFF2-40B4-BE49-F238E27FC236}">
                <a16:creationId xmlns:a16="http://schemas.microsoft.com/office/drawing/2014/main" id="{BDD8DCCD-CCC9-4447-AAAD-C12F736D4B9B}"/>
              </a:ext>
            </a:extLst>
          </p:cNvPr>
          <p:cNvSpPr/>
          <p:nvPr/>
        </p:nvSpPr>
        <p:spPr>
          <a:xfrm>
            <a:off x="827584" y="576323"/>
            <a:ext cx="1571409"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Wellenform</a:t>
            </a:r>
          </a:p>
        </p:txBody>
      </p:sp>
      <p:sp>
        <p:nvSpPr>
          <p:cNvPr id="4" name="Rectangle 3">
            <a:extLst>
              <a:ext uri="{FF2B5EF4-FFF2-40B4-BE49-F238E27FC236}">
                <a16:creationId xmlns:a16="http://schemas.microsoft.com/office/drawing/2014/main" id="{65C04FF9-87A5-F142-B1AA-1145396BD005}"/>
              </a:ext>
            </a:extLst>
          </p:cNvPr>
          <p:cNvSpPr/>
          <p:nvPr/>
        </p:nvSpPr>
        <p:spPr>
          <a:xfrm>
            <a:off x="5652120" y="1196752"/>
            <a:ext cx="2952328" cy="882105"/>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800" dirty="0" err="1">
                <a:solidFill>
                  <a:srgbClr val="000000"/>
                </a:solidFill>
                <a:latin typeface="Arial Regular"/>
                <a:ea typeface="ＭＳ Ｐゴシック" pitchFamily="34"/>
                <a:cs typeface="MS Gothic" pitchFamily="49"/>
              </a:rPr>
              <a:t>Schwingungsform</a:t>
            </a:r>
            <a:r>
              <a:rPr lang="en-US" sz="1800" dirty="0">
                <a:solidFill>
                  <a:srgbClr val="000000"/>
                </a:solidFill>
                <a:latin typeface="Arial Regular"/>
                <a:ea typeface="ＭＳ Ｐゴシック" pitchFamily="34"/>
                <a:cs typeface="MS Gothic" pitchFamily="49"/>
              </a:rPr>
              <a:t> – </a:t>
            </a:r>
            <a:r>
              <a:rPr lang="en-US" sz="1800" dirty="0" err="1">
                <a:solidFill>
                  <a:srgbClr val="000000"/>
                </a:solidFill>
                <a:latin typeface="Arial Regular"/>
                <a:ea typeface="ＭＳ Ｐゴシック" pitchFamily="34"/>
                <a:cs typeface="MS Gothic" pitchFamily="49"/>
              </a:rPr>
              <a:t>Klang</a:t>
            </a:r>
            <a:endParaRPr lang="en-US" sz="1800" dirty="0">
              <a:solidFill>
                <a:srgbClr val="000000"/>
              </a:solidFill>
              <a:latin typeface="Arial Regular"/>
              <a:ea typeface="ＭＳ Ｐゴシック" pitchFamily="34"/>
              <a:cs typeface="MS Gothic" pitchFamily="49"/>
            </a:endParaRPr>
          </a:p>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800" dirty="0">
                <a:solidFill>
                  <a:srgbClr val="000000"/>
                </a:solidFill>
                <a:latin typeface="Arial Regular"/>
                <a:ea typeface="ＭＳ Ｐゴシック" pitchFamily="34"/>
                <a:cs typeface="MS Gothic" pitchFamily="49"/>
              </a:rPr>
              <a:t>Amplitude (y) – </a:t>
            </a:r>
            <a:r>
              <a:rPr lang="en-US" sz="1800" dirty="0" err="1">
                <a:solidFill>
                  <a:srgbClr val="000000"/>
                </a:solidFill>
                <a:latin typeface="Arial Regular"/>
                <a:ea typeface="ＭＳ Ｐゴシック" pitchFamily="34"/>
                <a:cs typeface="MS Gothic" pitchFamily="49"/>
              </a:rPr>
              <a:t>Lautstärke</a:t>
            </a:r>
            <a:endParaRPr lang="en-US" sz="1800" dirty="0">
              <a:solidFill>
                <a:srgbClr val="000000"/>
              </a:solidFill>
              <a:latin typeface="Arial Regular"/>
              <a:ea typeface="ＭＳ Ｐゴシック" pitchFamily="34"/>
              <a:cs typeface="MS Gothic" pitchFamily="49"/>
            </a:endParaRPr>
          </a:p>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800" dirty="0" err="1">
                <a:solidFill>
                  <a:srgbClr val="000000"/>
                </a:solidFill>
                <a:latin typeface="Arial Regular"/>
                <a:ea typeface="ＭＳ Ｐゴシック" pitchFamily="34"/>
                <a:cs typeface="MS Gothic" pitchFamily="49"/>
              </a:rPr>
              <a:t>Frequenz</a:t>
            </a:r>
            <a:r>
              <a:rPr lang="en-US" sz="1800" dirty="0">
                <a:solidFill>
                  <a:srgbClr val="000000"/>
                </a:solidFill>
                <a:latin typeface="Arial Regular"/>
                <a:ea typeface="ＭＳ Ｐゴシック" pitchFamily="34"/>
                <a:cs typeface="MS Gothic" pitchFamily="49"/>
              </a:rPr>
              <a:t> (x) – </a:t>
            </a:r>
            <a:r>
              <a:rPr lang="en-US" sz="1800" dirty="0" err="1">
                <a:solidFill>
                  <a:srgbClr val="000000"/>
                </a:solidFill>
                <a:latin typeface="Arial Regular"/>
                <a:ea typeface="ＭＳ Ｐゴシック" pitchFamily="34"/>
                <a:cs typeface="MS Gothic" pitchFamily="49"/>
              </a:rPr>
              <a:t>Tonhöhe</a:t>
            </a:r>
            <a:endParaRPr lang="en-US" sz="1800" dirty="0">
              <a:solidFill>
                <a:srgbClr val="000000"/>
              </a:solidFill>
              <a:latin typeface="Arial Regular"/>
              <a:ea typeface="ＭＳ Ｐゴシック" pitchFamily="34"/>
              <a:cs typeface="MS Gothic" pitchFamily="49"/>
            </a:endParaRPr>
          </a:p>
        </p:txBody>
      </p:sp>
      <p:pic>
        <p:nvPicPr>
          <p:cNvPr id="6" name="Grafik 5">
            <a:extLst>
              <a:ext uri="{FF2B5EF4-FFF2-40B4-BE49-F238E27FC236}">
                <a16:creationId xmlns:a16="http://schemas.microsoft.com/office/drawing/2014/main" id="{80B75C1C-133F-0C42-90EF-473DE4C651A1}"/>
              </a:ext>
            </a:extLst>
          </p:cNvPr>
          <p:cNvPicPr>
            <a:picLocks noChangeAspect="1"/>
          </p:cNvPicPr>
          <p:nvPr/>
        </p:nvPicPr>
        <p:blipFill>
          <a:blip r:embed="rId4"/>
          <a:stretch>
            <a:fillRect/>
          </a:stretch>
        </p:blipFill>
        <p:spPr>
          <a:xfrm>
            <a:off x="1043608" y="4401827"/>
            <a:ext cx="7189438" cy="19795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18">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B0B30-7AA9-584F-A457-8FE0C85CC5DE}"/>
              </a:ext>
            </a:extLst>
          </p:cNvPr>
          <p:cNvSpPr/>
          <p:nvPr/>
        </p:nvSpPr>
        <p:spPr>
          <a:xfrm>
            <a:off x="1530873" y="664239"/>
            <a:ext cx="3050853"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Grenzflächenmikrofone</a:t>
            </a:r>
          </a:p>
        </p:txBody>
      </p:sp>
      <p:pic>
        <p:nvPicPr>
          <p:cNvPr id="3" name="Picture 2">
            <a:extLst>
              <a:ext uri="{FF2B5EF4-FFF2-40B4-BE49-F238E27FC236}">
                <a16:creationId xmlns:a16="http://schemas.microsoft.com/office/drawing/2014/main" id="{BEC72CF5-9D78-F542-9861-FCD11F78FBC7}"/>
              </a:ext>
            </a:extLst>
          </p:cNvPr>
          <p:cNvPicPr>
            <a:picLocks noChangeAspect="1"/>
          </p:cNvPicPr>
          <p:nvPr/>
        </p:nvPicPr>
        <p:blipFill>
          <a:blip r:embed="rId3"/>
          <a:srcRect/>
          <a:stretch>
            <a:fillRect/>
          </a:stretch>
        </p:blipFill>
        <p:spPr>
          <a:xfrm>
            <a:off x="1530872" y="2046530"/>
            <a:ext cx="5775711" cy="2695680"/>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Rectangle 1_0">
            <a:extLst>
              <a:ext uri="{FF2B5EF4-FFF2-40B4-BE49-F238E27FC236}">
                <a16:creationId xmlns:a16="http://schemas.microsoft.com/office/drawing/2014/main" id="{83328747-73D1-8944-9B91-27196938C2F3}"/>
              </a:ext>
            </a:extLst>
          </p:cNvPr>
          <p:cNvSpPr/>
          <p:nvPr/>
        </p:nvSpPr>
        <p:spPr>
          <a:xfrm>
            <a:off x="755576" y="620688"/>
            <a:ext cx="3391972"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(Piezo-) Kontaktmikrofone</a:t>
            </a:r>
          </a:p>
        </p:txBody>
      </p:sp>
      <p:pic>
        <p:nvPicPr>
          <p:cNvPr id="3" name="Grafik 2">
            <a:extLst>
              <a:ext uri="{FF2B5EF4-FFF2-40B4-BE49-F238E27FC236}">
                <a16:creationId xmlns:a16="http://schemas.microsoft.com/office/drawing/2014/main" id="{E164FC7F-2D74-1B4A-AE6A-80877E9E6C7D}"/>
              </a:ext>
            </a:extLst>
          </p:cNvPr>
          <p:cNvPicPr>
            <a:picLocks noChangeAspect="1"/>
          </p:cNvPicPr>
          <p:nvPr/>
        </p:nvPicPr>
        <p:blipFill>
          <a:blip r:embed="rId3">
            <a:lum/>
            <a:alphaModFix/>
          </a:blip>
          <a:srcRect/>
          <a:stretch>
            <a:fillRect/>
          </a:stretch>
        </p:blipFill>
        <p:spPr>
          <a:xfrm>
            <a:off x="494726" y="1311464"/>
            <a:ext cx="3423889" cy="3423889"/>
          </a:xfrm>
          <a:prstGeom prst="rect">
            <a:avLst/>
          </a:prstGeom>
          <a:noFill/>
          <a:ln cap="flat">
            <a:noFill/>
          </a:ln>
        </p:spPr>
      </p:pic>
      <p:pic>
        <p:nvPicPr>
          <p:cNvPr id="4" name="Grafik 3">
            <a:extLst>
              <a:ext uri="{FF2B5EF4-FFF2-40B4-BE49-F238E27FC236}">
                <a16:creationId xmlns:a16="http://schemas.microsoft.com/office/drawing/2014/main" id="{4B8E5038-2577-504C-AF34-345B15EA117B}"/>
              </a:ext>
            </a:extLst>
          </p:cNvPr>
          <p:cNvPicPr>
            <a:picLocks noChangeAspect="1"/>
          </p:cNvPicPr>
          <p:nvPr/>
        </p:nvPicPr>
        <p:blipFill>
          <a:blip r:embed="rId4">
            <a:lum/>
            <a:alphaModFix/>
          </a:blip>
          <a:srcRect/>
          <a:stretch>
            <a:fillRect/>
          </a:stretch>
        </p:blipFill>
        <p:spPr>
          <a:xfrm>
            <a:off x="4595462" y="-531440"/>
            <a:ext cx="4576941" cy="4576941"/>
          </a:xfrm>
          <a:prstGeom prst="rect">
            <a:avLst/>
          </a:prstGeom>
          <a:noFill/>
          <a:ln cap="flat">
            <a:noFill/>
          </a:ln>
        </p:spPr>
      </p:pic>
      <p:pic>
        <p:nvPicPr>
          <p:cNvPr id="6" name="Grafik 5">
            <a:extLst>
              <a:ext uri="{FF2B5EF4-FFF2-40B4-BE49-F238E27FC236}">
                <a16:creationId xmlns:a16="http://schemas.microsoft.com/office/drawing/2014/main" id="{7117ADA7-B451-C94F-AED3-07F3C860408C}"/>
              </a:ext>
            </a:extLst>
          </p:cNvPr>
          <p:cNvPicPr>
            <a:picLocks noChangeAspect="1"/>
          </p:cNvPicPr>
          <p:nvPr/>
        </p:nvPicPr>
        <p:blipFill>
          <a:blip r:embed="rId5"/>
          <a:stretch>
            <a:fillRect/>
          </a:stretch>
        </p:blipFill>
        <p:spPr>
          <a:xfrm>
            <a:off x="3226858" y="3717032"/>
            <a:ext cx="5339376" cy="30061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Rectangle 1_1">
            <a:extLst>
              <a:ext uri="{FF2B5EF4-FFF2-40B4-BE49-F238E27FC236}">
                <a16:creationId xmlns:a16="http://schemas.microsoft.com/office/drawing/2014/main" id="{78B7645C-AF1D-4549-A765-A92471895D48}"/>
              </a:ext>
            </a:extLst>
          </p:cNvPr>
          <p:cNvSpPr/>
          <p:nvPr/>
        </p:nvSpPr>
        <p:spPr>
          <a:xfrm>
            <a:off x="5255842" y="726284"/>
            <a:ext cx="168567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err="1">
                <a:solidFill>
                  <a:srgbClr val="000000"/>
                </a:solidFill>
                <a:latin typeface="Arial Regular"/>
                <a:ea typeface="ＭＳ Ｐゴシック" pitchFamily="34"/>
                <a:cs typeface="MS Gothic" pitchFamily="49"/>
              </a:rPr>
              <a:t>Hydrophone</a:t>
            </a:r>
            <a:endParaRPr lang="de-DE" sz="2177" dirty="0">
              <a:solidFill>
                <a:srgbClr val="000000"/>
              </a:solidFill>
              <a:latin typeface="Arial Regular"/>
              <a:ea typeface="ＭＳ Ｐゴシック" pitchFamily="34"/>
              <a:cs typeface="MS Gothic" pitchFamily="49"/>
            </a:endParaRPr>
          </a:p>
        </p:txBody>
      </p:sp>
      <p:pic>
        <p:nvPicPr>
          <p:cNvPr id="3" name="Grafik 2">
            <a:extLst>
              <a:ext uri="{FF2B5EF4-FFF2-40B4-BE49-F238E27FC236}">
                <a16:creationId xmlns:a16="http://schemas.microsoft.com/office/drawing/2014/main" id="{65FFBCF8-F99B-BC47-BD63-AEF4C3E1A212}"/>
              </a:ext>
            </a:extLst>
          </p:cNvPr>
          <p:cNvPicPr>
            <a:picLocks noChangeAspect="1"/>
          </p:cNvPicPr>
          <p:nvPr/>
        </p:nvPicPr>
        <p:blipFill>
          <a:blip r:embed="rId3">
            <a:lum/>
            <a:alphaModFix/>
          </a:blip>
          <a:srcRect/>
          <a:stretch>
            <a:fillRect/>
          </a:stretch>
        </p:blipFill>
        <p:spPr>
          <a:xfrm>
            <a:off x="4632129" y="1633116"/>
            <a:ext cx="4348029" cy="5145467"/>
          </a:xfrm>
          <a:prstGeom prst="rect">
            <a:avLst/>
          </a:prstGeom>
          <a:noFill/>
          <a:ln cap="flat">
            <a:noFill/>
          </a:ln>
        </p:spPr>
      </p:pic>
      <p:pic>
        <p:nvPicPr>
          <p:cNvPr id="4" name="Grafik 3">
            <a:extLst>
              <a:ext uri="{FF2B5EF4-FFF2-40B4-BE49-F238E27FC236}">
                <a16:creationId xmlns:a16="http://schemas.microsoft.com/office/drawing/2014/main" id="{DEB7B59A-0C68-E045-BE38-C953E1A8D891}"/>
              </a:ext>
            </a:extLst>
          </p:cNvPr>
          <p:cNvPicPr>
            <a:picLocks noChangeAspect="1"/>
          </p:cNvPicPr>
          <p:nvPr/>
        </p:nvPicPr>
        <p:blipFill>
          <a:blip r:embed="rId4">
            <a:lum/>
            <a:alphaModFix/>
          </a:blip>
          <a:srcRect/>
          <a:stretch>
            <a:fillRect/>
          </a:stretch>
        </p:blipFill>
        <p:spPr>
          <a:xfrm>
            <a:off x="1" y="361"/>
            <a:ext cx="4656293" cy="3102236"/>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_1">
            <a:extLst>
              <a:ext uri="{FF2B5EF4-FFF2-40B4-BE49-F238E27FC236}">
                <a16:creationId xmlns:a16="http://schemas.microsoft.com/office/drawing/2014/main" id="{78B7645C-AF1D-4549-A765-A92471895D48}"/>
              </a:ext>
            </a:extLst>
          </p:cNvPr>
          <p:cNvSpPr/>
          <p:nvPr/>
        </p:nvSpPr>
        <p:spPr>
          <a:xfrm>
            <a:off x="971600" y="692696"/>
            <a:ext cx="1975238" cy="380557"/>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000" dirty="0">
                <a:latin typeface="Arial Regular"/>
                <a:cs typeface="Arial" panose="020B0604020202020204" pitchFamily="34" charset="0"/>
              </a:rPr>
              <a:t>SOMA Ether V2</a:t>
            </a:r>
            <a:endParaRPr lang="de-DE" sz="2000" dirty="0">
              <a:solidFill>
                <a:srgbClr val="000000"/>
              </a:solidFill>
              <a:latin typeface="Arial Regular"/>
              <a:ea typeface="ＭＳ Ｐゴシック" pitchFamily="34"/>
              <a:cs typeface="Arial" panose="020B0604020202020204" pitchFamily="34" charset="0"/>
            </a:endParaRPr>
          </a:p>
        </p:txBody>
      </p:sp>
      <p:pic>
        <p:nvPicPr>
          <p:cNvPr id="8" name="Grafik 7">
            <a:extLst>
              <a:ext uri="{FF2B5EF4-FFF2-40B4-BE49-F238E27FC236}">
                <a16:creationId xmlns:a16="http://schemas.microsoft.com/office/drawing/2014/main" id="{D9A327CC-C9AF-AD42-A899-A7F485F08C11}"/>
              </a:ext>
            </a:extLst>
          </p:cNvPr>
          <p:cNvPicPr>
            <a:picLocks noChangeAspect="1"/>
          </p:cNvPicPr>
          <p:nvPr/>
        </p:nvPicPr>
        <p:blipFill>
          <a:blip r:embed="rId5"/>
          <a:stretch>
            <a:fillRect/>
          </a:stretch>
        </p:blipFill>
        <p:spPr>
          <a:xfrm>
            <a:off x="548262" y="1412776"/>
            <a:ext cx="4797152" cy="4797152"/>
          </a:xfrm>
          <a:prstGeom prst="rect">
            <a:avLst/>
          </a:prstGeom>
        </p:spPr>
      </p:pic>
      <p:pic>
        <p:nvPicPr>
          <p:cNvPr id="9" name="SOMA Ether V2 1st Test - Walking down the Middlewich canal">
            <a:hlinkClick r:id="" action="ppaction://media"/>
            <a:extLst>
              <a:ext uri="{FF2B5EF4-FFF2-40B4-BE49-F238E27FC236}">
                <a16:creationId xmlns:a16="http://schemas.microsoft.com/office/drawing/2014/main" id="{52DEE0AD-44D4-CF44-935E-B2D5266BACB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55976" y="3811352"/>
            <a:ext cx="4480497" cy="2520280"/>
          </a:xfrm>
          <a:prstGeom prst="rect">
            <a:avLst/>
          </a:prstGeom>
        </p:spPr>
      </p:pic>
    </p:spTree>
    <p:extLst>
      <p:ext uri="{BB962C8B-B14F-4D97-AF65-F5344CB8AC3E}">
        <p14:creationId xmlns:p14="http://schemas.microsoft.com/office/powerpoint/2010/main" val="298995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22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name="Slide19">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D4B2E1-6682-AD48-B512-52D7284605FF}"/>
              </a:ext>
            </a:extLst>
          </p:cNvPr>
          <p:cNvSpPr/>
          <p:nvPr/>
        </p:nvSpPr>
        <p:spPr>
          <a:xfrm>
            <a:off x="1530873" y="664239"/>
            <a:ext cx="878784"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Kugel</a:t>
            </a:r>
          </a:p>
        </p:txBody>
      </p:sp>
      <p:sp>
        <p:nvSpPr>
          <p:cNvPr id="3" name="Rectangle 2">
            <a:extLst>
              <a:ext uri="{FF2B5EF4-FFF2-40B4-BE49-F238E27FC236}">
                <a16:creationId xmlns:a16="http://schemas.microsoft.com/office/drawing/2014/main" id="{4514AAF7-8E08-A448-8CA4-AA07CC0FDBB5}"/>
              </a:ext>
            </a:extLst>
          </p:cNvPr>
          <p:cNvSpPr/>
          <p:nvPr/>
        </p:nvSpPr>
        <p:spPr>
          <a:xfrm>
            <a:off x="1323512" y="5088028"/>
            <a:ext cx="6704749" cy="727255"/>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Mikrofon  ohne spezifische Richtcharakteristik. Es ist für Schallwellen aus allen Richtungen gleich empfindlich. Es eignet sich für die Aufzeichnung von </a:t>
            </a:r>
            <a:r>
              <a:rPr lang="de-DE" sz="1451" dirty="0" err="1">
                <a:solidFill>
                  <a:srgbClr val="000000"/>
                </a:solidFill>
                <a:latin typeface="Arial Regular"/>
                <a:ea typeface="ＭＳ Ｐゴシック" pitchFamily="34"/>
                <a:cs typeface="MS Gothic" pitchFamily="49"/>
              </a:rPr>
              <a:t>Atmos</a:t>
            </a:r>
            <a:r>
              <a:rPr lang="de-DE" sz="1451" dirty="0">
                <a:solidFill>
                  <a:srgbClr val="000000"/>
                </a:solidFill>
                <a:latin typeface="Arial Regular"/>
                <a:ea typeface="ＭＳ Ｐゴシック" pitchFamily="34"/>
                <a:cs typeface="MS Gothic" pitchFamily="49"/>
              </a:rPr>
              <a:t> oder von Gesprächen in ruhigen Räumen. Wird z.B. beim Anstecker eingesetzt.</a:t>
            </a:r>
          </a:p>
        </p:txBody>
      </p:sp>
      <p:pic>
        <p:nvPicPr>
          <p:cNvPr id="4" name="Picture 3">
            <a:extLst>
              <a:ext uri="{FF2B5EF4-FFF2-40B4-BE49-F238E27FC236}">
                <a16:creationId xmlns:a16="http://schemas.microsoft.com/office/drawing/2014/main" id="{1946C7C4-3F5A-DF48-974B-850F7308530D}"/>
              </a:ext>
            </a:extLst>
          </p:cNvPr>
          <p:cNvPicPr>
            <a:picLocks noChangeAspect="1"/>
          </p:cNvPicPr>
          <p:nvPr/>
        </p:nvPicPr>
        <p:blipFill>
          <a:blip r:embed="rId3"/>
          <a:srcRect/>
          <a:stretch>
            <a:fillRect/>
          </a:stretch>
        </p:blipFill>
        <p:spPr>
          <a:xfrm>
            <a:off x="2913164" y="802369"/>
            <a:ext cx="4077971" cy="4077971"/>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0">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8882B5-2497-484C-A47E-38B621D4D7AD}"/>
              </a:ext>
            </a:extLst>
          </p:cNvPr>
          <p:cNvSpPr/>
          <p:nvPr/>
        </p:nvSpPr>
        <p:spPr>
          <a:xfrm>
            <a:off x="1530872" y="664239"/>
            <a:ext cx="831913"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Niere</a:t>
            </a:r>
          </a:p>
        </p:txBody>
      </p:sp>
      <p:sp>
        <p:nvSpPr>
          <p:cNvPr id="3" name="Rectangle 2">
            <a:extLst>
              <a:ext uri="{FF2B5EF4-FFF2-40B4-BE49-F238E27FC236}">
                <a16:creationId xmlns:a16="http://schemas.microsoft.com/office/drawing/2014/main" id="{D1C7DD57-144A-3746-945C-6A06D06BA2BC}"/>
              </a:ext>
            </a:extLst>
          </p:cNvPr>
          <p:cNvSpPr/>
          <p:nvPr/>
        </p:nvSpPr>
        <p:spPr>
          <a:xfrm>
            <a:off x="1323512" y="5088028"/>
            <a:ext cx="6704749" cy="1368777"/>
          </a:xfrm>
          <a:prstGeom prst="rect">
            <a:avLst/>
          </a:prstGeom>
          <a:noFill/>
          <a:ln cap="flat">
            <a:noFill/>
            <a:prstDash val="solid"/>
          </a:ln>
        </p:spPr>
        <p:txBody>
          <a:bodyPr vert="horz" wrap="square" lIns="81638" tIns="42452" rIns="81638" bIns="42452" anchor="t" anchorCtr="0" compatLnSpc="0">
            <a:spAutoFit/>
          </a:bodyPr>
          <a:lstStyle/>
          <a:p>
            <a:pPr algn="just"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Mikrofon mit Richtcharakteristik, bei dem der Schall am stärksten von vorne aufgenommen wird. Schall von der Seite wird zu 50% aufgenommen, Schall von hinten wird ausgeblendet. Nierenmikrofone haben die geringsten Eigen-geräusche. Das Nierenmikrofon eignet sich für Interviews, Reportagen und Umfragen, bei denen die Umgebungsgeräusche weitgehend ausgeblendet werden sollen.</a:t>
            </a:r>
          </a:p>
        </p:txBody>
      </p:sp>
      <p:pic>
        <p:nvPicPr>
          <p:cNvPr id="4" name="Picture 3">
            <a:extLst>
              <a:ext uri="{FF2B5EF4-FFF2-40B4-BE49-F238E27FC236}">
                <a16:creationId xmlns:a16="http://schemas.microsoft.com/office/drawing/2014/main" id="{3BB7DC24-66EF-7C46-81F7-6D448BE4D383}"/>
              </a:ext>
            </a:extLst>
          </p:cNvPr>
          <p:cNvPicPr>
            <a:picLocks noChangeAspect="1"/>
          </p:cNvPicPr>
          <p:nvPr/>
        </p:nvPicPr>
        <p:blipFill>
          <a:blip r:embed="rId3"/>
          <a:srcRect/>
          <a:stretch>
            <a:fillRect/>
          </a:stretch>
        </p:blipFill>
        <p:spPr>
          <a:xfrm>
            <a:off x="2843935" y="802369"/>
            <a:ext cx="4077971" cy="4077971"/>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21">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15E379-5C9C-1646-B558-6A6009DDFA50}"/>
              </a:ext>
            </a:extLst>
          </p:cNvPr>
          <p:cNvSpPr/>
          <p:nvPr/>
        </p:nvSpPr>
        <p:spPr>
          <a:xfrm>
            <a:off x="1530872" y="664239"/>
            <a:ext cx="1530437"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Superniere</a:t>
            </a:r>
          </a:p>
        </p:txBody>
      </p:sp>
      <p:sp>
        <p:nvSpPr>
          <p:cNvPr id="3" name="Rectangle 2">
            <a:extLst>
              <a:ext uri="{FF2B5EF4-FFF2-40B4-BE49-F238E27FC236}">
                <a16:creationId xmlns:a16="http://schemas.microsoft.com/office/drawing/2014/main" id="{DA068CB0-E04F-3447-9355-E59010E6B701}"/>
              </a:ext>
            </a:extLst>
          </p:cNvPr>
          <p:cNvSpPr/>
          <p:nvPr/>
        </p:nvSpPr>
        <p:spPr>
          <a:xfrm>
            <a:off x="1392414" y="5018799"/>
            <a:ext cx="6428160" cy="941096"/>
          </a:xfrm>
          <a:prstGeom prst="rect">
            <a:avLst/>
          </a:prstGeom>
          <a:noFill/>
          <a:ln cap="flat">
            <a:noFill/>
            <a:prstDash val="solid"/>
          </a:ln>
        </p:spPr>
        <p:txBody>
          <a:bodyPr vert="horz" wrap="square" lIns="81638" tIns="42452" rIns="81638" bIns="42452" anchor="t" anchorCtr="0" compatLnSpc="0">
            <a:spAutoFit/>
          </a:bodyPr>
          <a:lstStyle/>
          <a:p>
            <a:pPr algn="just"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Auch </a:t>
            </a:r>
            <a:r>
              <a:rPr lang="de-DE" sz="1451" dirty="0" err="1">
                <a:solidFill>
                  <a:srgbClr val="000000"/>
                </a:solidFill>
                <a:latin typeface="Arial Regular"/>
                <a:ea typeface="ＭＳ Ｐゴシック" pitchFamily="34"/>
                <a:cs typeface="MS Gothic" pitchFamily="49"/>
              </a:rPr>
              <a:t>Superkardioid</a:t>
            </a:r>
            <a:r>
              <a:rPr lang="de-DE" sz="1451" dirty="0">
                <a:solidFill>
                  <a:srgbClr val="000000"/>
                </a:solidFill>
                <a:latin typeface="Arial Regular"/>
                <a:ea typeface="ＭＳ Ｐゴシック" pitchFamily="34"/>
                <a:cs typeface="MS Gothic" pitchFamily="49"/>
              </a:rPr>
              <a:t> genannt; Mikrofon mit stärkerer Richtcharakteristik als beim Nierenmikrofon. Schall wird vorzugsweise von vorne und weniger von der Seite aufgenommen. Schall, der von hinten auf das Mikrofon auftrifft, wird weitgehend ausgeblendet.</a:t>
            </a:r>
          </a:p>
        </p:txBody>
      </p:sp>
      <p:pic>
        <p:nvPicPr>
          <p:cNvPr id="4" name="Picture 3">
            <a:extLst>
              <a:ext uri="{FF2B5EF4-FFF2-40B4-BE49-F238E27FC236}">
                <a16:creationId xmlns:a16="http://schemas.microsoft.com/office/drawing/2014/main" id="{4DB2ED47-E65F-CE40-A8B5-7DAF37DA8143}"/>
              </a:ext>
            </a:extLst>
          </p:cNvPr>
          <p:cNvPicPr>
            <a:picLocks noChangeAspect="1"/>
          </p:cNvPicPr>
          <p:nvPr/>
        </p:nvPicPr>
        <p:blipFill>
          <a:blip r:embed="rId3"/>
          <a:srcRect/>
          <a:stretch>
            <a:fillRect/>
          </a:stretch>
        </p:blipFill>
        <p:spPr>
          <a:xfrm>
            <a:off x="3397112" y="802369"/>
            <a:ext cx="4077971" cy="4077971"/>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2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6C760-96B1-504C-8D4A-1E6557351C69}"/>
              </a:ext>
            </a:extLst>
          </p:cNvPr>
          <p:cNvSpPr/>
          <p:nvPr/>
        </p:nvSpPr>
        <p:spPr>
          <a:xfrm>
            <a:off x="1530873" y="664239"/>
            <a:ext cx="878784"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Keule</a:t>
            </a:r>
          </a:p>
        </p:txBody>
      </p:sp>
      <p:sp>
        <p:nvSpPr>
          <p:cNvPr id="3" name="Rectangle 2">
            <a:extLst>
              <a:ext uri="{FF2B5EF4-FFF2-40B4-BE49-F238E27FC236}">
                <a16:creationId xmlns:a16="http://schemas.microsoft.com/office/drawing/2014/main" id="{E638A562-5912-474B-9BDA-632B77C87E56}"/>
              </a:ext>
            </a:extLst>
          </p:cNvPr>
          <p:cNvSpPr/>
          <p:nvPr/>
        </p:nvSpPr>
        <p:spPr>
          <a:xfrm>
            <a:off x="977695" y="5018799"/>
            <a:ext cx="7326829" cy="1368777"/>
          </a:xfrm>
          <a:prstGeom prst="rect">
            <a:avLst/>
          </a:prstGeom>
          <a:noFill/>
          <a:ln cap="flat">
            <a:noFill/>
            <a:prstDash val="solid"/>
          </a:ln>
        </p:spPr>
        <p:txBody>
          <a:bodyPr vert="horz" wrap="square" lIns="81638" tIns="42452" rIns="81638" bIns="42452" anchor="t" anchorCtr="0" compatLnSpc="0">
            <a:spAutoFit/>
          </a:bodyPr>
          <a:lstStyle/>
          <a:p>
            <a:pPr algn="just"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Auch „</a:t>
            </a:r>
            <a:r>
              <a:rPr lang="de-DE" sz="1451" dirty="0" err="1">
                <a:solidFill>
                  <a:srgbClr val="000000"/>
                </a:solidFill>
                <a:latin typeface="Arial Regular"/>
                <a:ea typeface="ＭＳ Ｐゴシック" pitchFamily="34"/>
                <a:cs typeface="MS Gothic" pitchFamily="49"/>
              </a:rPr>
              <a:t>Shotgun</a:t>
            </a:r>
            <a:r>
              <a:rPr lang="de-DE" sz="1451" dirty="0">
                <a:solidFill>
                  <a:srgbClr val="000000"/>
                </a:solidFill>
                <a:latin typeface="Arial Regular"/>
                <a:ea typeface="ＭＳ Ｐゴシック" pitchFamily="34"/>
                <a:cs typeface="MS Gothic" pitchFamily="49"/>
              </a:rPr>
              <a:t>“ oder „akustisches Teleobjektiv“ genannt; Mikrofon mit starker Richtcharakteristik, bei dem der Schall vorzugsweise von vorne und kaum von der Seite aufgenommen wird. Schall, der von hinten auf das Mikrofon auftrifft, wird nur wenig ausgeblendet. Wenn das Keulenmikrofon genau auf den Mund des Sprechers zielt, können auch aus größerer Entfernung laute Umgebungsgeräusche ausgeblendet werden. Nachteil: dünne, höhenbetonte Aufnahme.</a:t>
            </a:r>
          </a:p>
        </p:txBody>
      </p:sp>
      <p:pic>
        <p:nvPicPr>
          <p:cNvPr id="4" name="Picture 3">
            <a:extLst>
              <a:ext uri="{FF2B5EF4-FFF2-40B4-BE49-F238E27FC236}">
                <a16:creationId xmlns:a16="http://schemas.microsoft.com/office/drawing/2014/main" id="{F87F557C-191C-EA40-AB92-DC0F87CA6732}"/>
              </a:ext>
            </a:extLst>
          </p:cNvPr>
          <p:cNvPicPr>
            <a:picLocks noChangeAspect="1"/>
          </p:cNvPicPr>
          <p:nvPr/>
        </p:nvPicPr>
        <p:blipFill>
          <a:blip r:embed="rId3"/>
          <a:srcRect/>
          <a:stretch>
            <a:fillRect/>
          </a:stretch>
        </p:blipFill>
        <p:spPr>
          <a:xfrm>
            <a:off x="2775032" y="802369"/>
            <a:ext cx="4077971" cy="4077971"/>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23">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1E6F9A-CA8F-5E44-92D7-D8DA2582E159}"/>
              </a:ext>
            </a:extLst>
          </p:cNvPr>
          <p:cNvSpPr/>
          <p:nvPr/>
        </p:nvSpPr>
        <p:spPr>
          <a:xfrm>
            <a:off x="1530872" y="664239"/>
            <a:ext cx="72342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Acht</a:t>
            </a:r>
          </a:p>
        </p:txBody>
      </p:sp>
      <p:pic>
        <p:nvPicPr>
          <p:cNvPr id="3" name="Picture 2">
            <a:extLst>
              <a:ext uri="{FF2B5EF4-FFF2-40B4-BE49-F238E27FC236}">
                <a16:creationId xmlns:a16="http://schemas.microsoft.com/office/drawing/2014/main" id="{7C3C6022-50FF-1E4F-A3C0-38C2AAEDF264}"/>
              </a:ext>
            </a:extLst>
          </p:cNvPr>
          <p:cNvPicPr>
            <a:picLocks noChangeAspect="1"/>
          </p:cNvPicPr>
          <p:nvPr/>
        </p:nvPicPr>
        <p:blipFill>
          <a:blip r:embed="rId3"/>
          <a:srcRect/>
          <a:stretch>
            <a:fillRect/>
          </a:stretch>
        </p:blipFill>
        <p:spPr>
          <a:xfrm>
            <a:off x="2775031" y="802369"/>
            <a:ext cx="4147200" cy="4147200"/>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A0CE37C4-CDDA-AC43-B694-D9D1DDB62B04}"/>
              </a:ext>
            </a:extLst>
          </p:cNvPr>
          <p:cNvSpPr/>
          <p:nvPr/>
        </p:nvSpPr>
        <p:spPr>
          <a:xfrm>
            <a:off x="770334" y="5226159"/>
            <a:ext cx="7464960" cy="941096"/>
          </a:xfrm>
          <a:prstGeom prst="rect">
            <a:avLst/>
          </a:prstGeom>
          <a:noFill/>
          <a:ln cap="flat">
            <a:noFill/>
            <a:prstDash val="solid"/>
          </a:ln>
        </p:spPr>
        <p:txBody>
          <a:bodyPr vert="horz" wrap="square" lIns="81638" tIns="42452" rIns="81638" bIns="42452" anchor="t" anchorCtr="0" compatLnSpc="0">
            <a:spAutoFit/>
          </a:bodyPr>
          <a:lstStyle/>
          <a:p>
            <a:pPr algn="just"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Eine bidirektionale Richtcharakteristik wird auch als "Acht" bezeichnet. Ein Mikrofon mit einer Acht (bzw. Achtcharakteristik) nimmt den Schall von vorne und hinten gleichermaßen laut und aus der Quer-Richtung nur geringfügig auf. Anzutreffen ist diese Charakteristik bei </a:t>
            </a:r>
            <a:r>
              <a:rPr lang="de-DE" sz="1451" dirty="0" err="1">
                <a:solidFill>
                  <a:srgbClr val="000000"/>
                </a:solidFill>
                <a:latin typeface="Arial Regular"/>
                <a:ea typeface="ＭＳ Ｐゴシック" pitchFamily="34"/>
                <a:cs typeface="MS Gothic" pitchFamily="49"/>
              </a:rPr>
              <a:t>Bändchenmikrofonen</a:t>
            </a:r>
            <a:r>
              <a:rPr lang="de-DE" sz="1451" dirty="0">
                <a:solidFill>
                  <a:srgbClr val="000000"/>
                </a:solidFill>
                <a:latin typeface="Arial Regular"/>
                <a:ea typeface="ＭＳ Ｐゴシック" pitchFamily="34"/>
                <a:cs typeface="MS Gothic" pitchFamily="49"/>
              </a:rPr>
              <a:t> oder auch Großmembran-Mikrofonen.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24">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2BA233-CEC6-7B46-AB6C-CB6D67A0A08A}"/>
              </a:ext>
            </a:extLst>
          </p:cNvPr>
          <p:cNvSpPr/>
          <p:nvPr/>
        </p:nvSpPr>
        <p:spPr>
          <a:xfrm>
            <a:off x="1530872" y="664239"/>
            <a:ext cx="320628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Laufzeit-/AB-Stereofonie</a:t>
            </a:r>
          </a:p>
        </p:txBody>
      </p:sp>
      <p:pic>
        <p:nvPicPr>
          <p:cNvPr id="3" name="Picture 2">
            <a:extLst>
              <a:ext uri="{FF2B5EF4-FFF2-40B4-BE49-F238E27FC236}">
                <a16:creationId xmlns:a16="http://schemas.microsoft.com/office/drawing/2014/main" id="{2A64BEF5-3149-6145-B824-0AC45AAA403F}"/>
              </a:ext>
            </a:extLst>
          </p:cNvPr>
          <p:cNvPicPr>
            <a:picLocks noChangeAspect="1"/>
          </p:cNvPicPr>
          <p:nvPr/>
        </p:nvPicPr>
        <p:blipFill>
          <a:blip r:embed="rId3"/>
          <a:srcRect/>
          <a:stretch>
            <a:fillRect/>
          </a:stretch>
        </p:blipFill>
        <p:spPr>
          <a:xfrm>
            <a:off x="1599775" y="1286319"/>
            <a:ext cx="4216429" cy="3944085"/>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2A430EFC-B800-A344-9CA5-E060E07EBACB}"/>
              </a:ext>
            </a:extLst>
          </p:cNvPr>
          <p:cNvSpPr/>
          <p:nvPr/>
        </p:nvSpPr>
        <p:spPr>
          <a:xfrm>
            <a:off x="977695" y="5433519"/>
            <a:ext cx="7464960" cy="941096"/>
          </a:xfrm>
          <a:prstGeom prst="rect">
            <a:avLst/>
          </a:prstGeom>
          <a:noFill/>
          <a:ln cap="flat">
            <a:noFill/>
            <a:prstDash val="solid"/>
          </a:ln>
        </p:spPr>
        <p:txBody>
          <a:bodyPr vert="horz" wrap="square" lIns="81638" tIns="42452" rIns="81638" bIns="42452" anchor="t" anchorCtr="0" compatLnSpc="0">
            <a:spAutoFit/>
          </a:bodyPr>
          <a:lstStyle/>
          <a:p>
            <a:pPr algn="just"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Die Laufzeitstereofonie verwendet zwei Mikrofone, die in einem gewissen Abstand zueinander vor dem Klangkörper platziert werden. Durch die Laufzeitdifferenz der Schallsignale ergeben sich Zeitunterschiede, die beim Hören dann eine Richtungswahr-</a:t>
            </a:r>
            <a:r>
              <a:rPr lang="de-DE" sz="1451" dirty="0" err="1">
                <a:solidFill>
                  <a:srgbClr val="000000"/>
                </a:solidFill>
                <a:latin typeface="Arial Regular"/>
                <a:ea typeface="ＭＳ Ｐゴシック" pitchFamily="34"/>
                <a:cs typeface="MS Gothic" pitchFamily="49"/>
              </a:rPr>
              <a:t>nehmung</a:t>
            </a:r>
            <a:r>
              <a:rPr lang="de-DE" sz="1451" dirty="0">
                <a:solidFill>
                  <a:srgbClr val="000000"/>
                </a:solidFill>
                <a:latin typeface="Arial Regular"/>
                <a:ea typeface="ＭＳ Ｐゴシック" pitchFamily="34"/>
                <a:cs typeface="MS Gothic" pitchFamily="49"/>
              </a:rPr>
              <a:t> verursachen.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055FE8-2E80-6940-B625-B61EBE2FFC9D}"/>
              </a:ext>
            </a:extLst>
          </p:cNvPr>
          <p:cNvSpPr/>
          <p:nvPr/>
        </p:nvSpPr>
        <p:spPr>
          <a:xfrm>
            <a:off x="1116153" y="871599"/>
            <a:ext cx="2689088" cy="380557"/>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000" dirty="0">
                <a:solidFill>
                  <a:srgbClr val="000000"/>
                </a:solidFill>
                <a:latin typeface="Arial Regular"/>
                <a:ea typeface="ＭＳ Ｐゴシック" pitchFamily="34"/>
                <a:cs typeface="MS Gothic" pitchFamily="49"/>
              </a:rPr>
              <a:t>Schwingungsperioden</a:t>
            </a:r>
          </a:p>
        </p:txBody>
      </p:sp>
      <p:pic>
        <p:nvPicPr>
          <p:cNvPr id="3" name="Picture 2">
            <a:extLst>
              <a:ext uri="{FF2B5EF4-FFF2-40B4-BE49-F238E27FC236}">
                <a16:creationId xmlns:a16="http://schemas.microsoft.com/office/drawing/2014/main" id="{7CCCD493-1226-7247-8A4B-DC77A56EE505}"/>
              </a:ext>
            </a:extLst>
          </p:cNvPr>
          <p:cNvPicPr>
            <a:picLocks noChangeAspect="1"/>
          </p:cNvPicPr>
          <p:nvPr/>
        </p:nvPicPr>
        <p:blipFill>
          <a:blip r:embed="rId3"/>
          <a:srcRect/>
          <a:stretch>
            <a:fillRect/>
          </a:stretch>
        </p:blipFill>
        <p:spPr>
          <a:xfrm>
            <a:off x="2555776" y="1484784"/>
            <a:ext cx="3028435" cy="4949210"/>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25">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DF17BA-5343-9643-B7AD-59A416CA1853}"/>
              </a:ext>
            </a:extLst>
          </p:cNvPr>
          <p:cNvSpPr/>
          <p:nvPr/>
        </p:nvSpPr>
        <p:spPr>
          <a:xfrm>
            <a:off x="701432" y="719106"/>
            <a:ext cx="3475392"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Intensitäts-/XY-Stereofonie</a:t>
            </a:r>
          </a:p>
        </p:txBody>
      </p:sp>
      <p:pic>
        <p:nvPicPr>
          <p:cNvPr id="3" name="Picture 2">
            <a:extLst>
              <a:ext uri="{FF2B5EF4-FFF2-40B4-BE49-F238E27FC236}">
                <a16:creationId xmlns:a16="http://schemas.microsoft.com/office/drawing/2014/main" id="{930D471E-B10F-A740-A066-AC4EE4964916}"/>
              </a:ext>
            </a:extLst>
          </p:cNvPr>
          <p:cNvPicPr>
            <a:picLocks noChangeAspect="1"/>
          </p:cNvPicPr>
          <p:nvPr/>
        </p:nvPicPr>
        <p:blipFill>
          <a:blip r:embed="rId3"/>
          <a:srcRect/>
          <a:stretch>
            <a:fillRect/>
          </a:stretch>
        </p:blipFill>
        <p:spPr>
          <a:xfrm>
            <a:off x="701432" y="1250614"/>
            <a:ext cx="4147200" cy="4196183"/>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3597311A-3AB8-1F45-9117-A794C063D8B0}"/>
              </a:ext>
            </a:extLst>
          </p:cNvPr>
          <p:cNvSpPr/>
          <p:nvPr/>
        </p:nvSpPr>
        <p:spPr>
          <a:xfrm>
            <a:off x="701432" y="5571650"/>
            <a:ext cx="7672320" cy="941096"/>
          </a:xfrm>
          <a:prstGeom prst="rect">
            <a:avLst/>
          </a:prstGeom>
          <a:noFill/>
          <a:ln cap="flat">
            <a:noFill/>
            <a:prstDash val="solid"/>
          </a:ln>
        </p:spPr>
        <p:txBody>
          <a:bodyPr vert="horz" wrap="square" lIns="81638" tIns="42452" rIns="81638" bIns="42452" anchor="t" anchorCtr="0" compatLnSpc="0">
            <a:spAutoFit/>
          </a:bodyPr>
          <a:lstStyle/>
          <a:p>
            <a:pPr algn="just"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Pegeldifferenzstereofonie wird mit 2 gleichen Mikrofonen bzw. Mikrofonkapseln realisiert, die aufgrund ihrer Richtwirkung Pegelunterschiede zwischen den Kanälen verursachen. Dabei werden die beiden Kapseln möglichst nahe übereinander mit unterschiedlichen Winkeln ausgerichtet. Der Schall erreicht beide Kapseln gleichzeitig (koinzident).</a:t>
            </a:r>
          </a:p>
        </p:txBody>
      </p:sp>
      <p:pic>
        <p:nvPicPr>
          <p:cNvPr id="5" name="Picture 4">
            <a:extLst>
              <a:ext uri="{FF2B5EF4-FFF2-40B4-BE49-F238E27FC236}">
                <a16:creationId xmlns:a16="http://schemas.microsoft.com/office/drawing/2014/main" id="{328A9CA8-EAC1-D24D-A3BA-D0A13EC66B6D}"/>
              </a:ext>
            </a:extLst>
          </p:cNvPr>
          <p:cNvPicPr>
            <a:picLocks noChangeAspect="1"/>
          </p:cNvPicPr>
          <p:nvPr/>
        </p:nvPicPr>
        <p:blipFill>
          <a:blip r:embed="rId4"/>
          <a:srcRect/>
          <a:stretch>
            <a:fillRect/>
          </a:stretch>
        </p:blipFill>
        <p:spPr>
          <a:xfrm>
            <a:off x="5292080" y="3075654"/>
            <a:ext cx="3316454" cy="2361618"/>
          </a:xfrm>
          <a:prstGeom prst="rect">
            <a:avLst/>
          </a:prstGeom>
          <a:noFill/>
          <a:ln cap="flat">
            <a:noFill/>
          </a:ln>
          <a:effectLst>
            <a:outerShdw dist="23040" dir="5400000" algn="tl">
              <a:srgbClr val="000000">
                <a:alpha val="35000"/>
              </a:srgbClr>
            </a:outerShdw>
          </a:effectLst>
        </p:spPr>
      </p:pic>
      <p:pic>
        <p:nvPicPr>
          <p:cNvPr id="6" name="Picture 2">
            <a:extLst>
              <a:ext uri="{FF2B5EF4-FFF2-40B4-BE49-F238E27FC236}">
                <a16:creationId xmlns:a16="http://schemas.microsoft.com/office/drawing/2014/main" id="{66C60834-4131-F54F-9D37-BC978A44981D}"/>
              </a:ext>
            </a:extLst>
          </p:cNvPr>
          <p:cNvPicPr>
            <a:picLocks noChangeAspect="1"/>
          </p:cNvPicPr>
          <p:nvPr/>
        </p:nvPicPr>
        <p:blipFill>
          <a:blip r:embed="rId5"/>
          <a:srcRect/>
          <a:stretch>
            <a:fillRect/>
          </a:stretch>
        </p:blipFill>
        <p:spPr>
          <a:xfrm>
            <a:off x="5580112" y="100230"/>
            <a:ext cx="2626681" cy="2664296"/>
          </a:xfrm>
          <a:prstGeom prst="rect">
            <a:avLst/>
          </a:prstGeom>
          <a:noFill/>
          <a:ln cap="flat">
            <a:noFill/>
          </a:ln>
          <a:effectLst>
            <a:outerShdw dist="23040" dir="5400000" algn="tl">
              <a:srgbClr val="000000">
                <a:alpha val="35000"/>
              </a:srgbClr>
            </a:outerShdw>
          </a:effectLst>
        </p:spPr>
      </p:pic>
      <p:sp>
        <p:nvSpPr>
          <p:cNvPr id="7" name="Rectangle 3">
            <a:extLst>
              <a:ext uri="{FF2B5EF4-FFF2-40B4-BE49-F238E27FC236}">
                <a16:creationId xmlns:a16="http://schemas.microsoft.com/office/drawing/2014/main" id="{5C5B9933-5BE1-EF45-AA29-D47EAA43B203}"/>
              </a:ext>
            </a:extLst>
          </p:cNvPr>
          <p:cNvSpPr/>
          <p:nvPr/>
        </p:nvSpPr>
        <p:spPr>
          <a:xfrm>
            <a:off x="4952748" y="2764526"/>
            <a:ext cx="4216429" cy="327531"/>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zwei Nieren mit einem Öffnungswinkel von 90°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27">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04258-2E54-0643-8CA3-C102AC37F20A}"/>
              </a:ext>
            </a:extLst>
          </p:cNvPr>
          <p:cNvSpPr/>
          <p:nvPr/>
        </p:nvSpPr>
        <p:spPr>
          <a:xfrm>
            <a:off x="1530873" y="664239"/>
            <a:ext cx="261599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err="1">
                <a:solidFill>
                  <a:srgbClr val="000000"/>
                </a:solidFill>
                <a:latin typeface="Arial Regular"/>
                <a:ea typeface="ＭＳ Ｐゴシック" pitchFamily="34"/>
                <a:cs typeface="MS Gothic" pitchFamily="49"/>
              </a:rPr>
              <a:t>Blumlein-Mikrofonie</a:t>
            </a:r>
            <a:endParaRPr lang="de-DE" sz="2177" dirty="0">
              <a:solidFill>
                <a:srgbClr val="000000"/>
              </a:solidFill>
              <a:latin typeface="Arial Regular"/>
              <a:ea typeface="ＭＳ Ｐゴシック" pitchFamily="34"/>
              <a:cs typeface="MS Gothic" pitchFamily="49"/>
            </a:endParaRPr>
          </a:p>
        </p:txBody>
      </p:sp>
      <p:pic>
        <p:nvPicPr>
          <p:cNvPr id="3" name="Picture 2">
            <a:extLst>
              <a:ext uri="{FF2B5EF4-FFF2-40B4-BE49-F238E27FC236}">
                <a16:creationId xmlns:a16="http://schemas.microsoft.com/office/drawing/2014/main" id="{219D1C8D-01AD-1A45-AB25-B212B0C4D187}"/>
              </a:ext>
            </a:extLst>
          </p:cNvPr>
          <p:cNvPicPr>
            <a:picLocks noChangeAspect="1"/>
          </p:cNvPicPr>
          <p:nvPr/>
        </p:nvPicPr>
        <p:blipFill>
          <a:blip r:embed="rId3"/>
          <a:srcRect/>
          <a:stretch>
            <a:fillRect/>
          </a:stretch>
        </p:blipFill>
        <p:spPr>
          <a:xfrm>
            <a:off x="1599775" y="1286319"/>
            <a:ext cx="4354560" cy="4221980"/>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EA9F02F6-F870-FD49-942D-57F33D826178}"/>
              </a:ext>
            </a:extLst>
          </p:cNvPr>
          <p:cNvSpPr/>
          <p:nvPr/>
        </p:nvSpPr>
        <p:spPr>
          <a:xfrm>
            <a:off x="1599775" y="5848238"/>
            <a:ext cx="4570410" cy="327531"/>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zwei Achten mit einem Öffnungswinkel von 90°</a:t>
            </a:r>
          </a:p>
        </p:txBody>
      </p:sp>
      <p:pic>
        <p:nvPicPr>
          <p:cNvPr id="5" name="Picture 4">
            <a:extLst>
              <a:ext uri="{FF2B5EF4-FFF2-40B4-BE49-F238E27FC236}">
                <a16:creationId xmlns:a16="http://schemas.microsoft.com/office/drawing/2014/main" id="{79221B0D-8B2D-B340-88BF-409A4FBBFECE}"/>
              </a:ext>
            </a:extLst>
          </p:cNvPr>
          <p:cNvPicPr>
            <a:picLocks noChangeAspect="1"/>
          </p:cNvPicPr>
          <p:nvPr/>
        </p:nvPicPr>
        <p:blipFill>
          <a:blip r:embed="rId4"/>
          <a:srcRect/>
          <a:stretch>
            <a:fillRect/>
          </a:stretch>
        </p:blipFill>
        <p:spPr>
          <a:xfrm>
            <a:off x="5954335" y="1908400"/>
            <a:ext cx="2967696" cy="2626450"/>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28">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C6FC14-CD3D-EC49-A0B0-B31DA6F60A78}"/>
              </a:ext>
            </a:extLst>
          </p:cNvPr>
          <p:cNvSpPr/>
          <p:nvPr/>
        </p:nvSpPr>
        <p:spPr>
          <a:xfrm>
            <a:off x="1530873" y="664239"/>
            <a:ext cx="1964274"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MS-</a:t>
            </a:r>
            <a:r>
              <a:rPr lang="de-DE" sz="2177" dirty="0" err="1">
                <a:solidFill>
                  <a:srgbClr val="000000"/>
                </a:solidFill>
                <a:latin typeface="Arial Regular"/>
                <a:ea typeface="ＭＳ Ｐゴシック" pitchFamily="34"/>
                <a:cs typeface="MS Gothic" pitchFamily="49"/>
              </a:rPr>
              <a:t>Mikrofonie</a:t>
            </a:r>
            <a:endParaRPr lang="de-DE" sz="2177" dirty="0">
              <a:solidFill>
                <a:srgbClr val="000000"/>
              </a:solidFill>
              <a:latin typeface="Arial Regular"/>
              <a:ea typeface="ＭＳ Ｐゴシック" pitchFamily="34"/>
              <a:cs typeface="MS Gothic" pitchFamily="49"/>
            </a:endParaRPr>
          </a:p>
        </p:txBody>
      </p:sp>
      <p:pic>
        <p:nvPicPr>
          <p:cNvPr id="3" name="Picture 2">
            <a:extLst>
              <a:ext uri="{FF2B5EF4-FFF2-40B4-BE49-F238E27FC236}">
                <a16:creationId xmlns:a16="http://schemas.microsoft.com/office/drawing/2014/main" id="{D036739F-2000-FC41-8B54-8252F86FD11D}"/>
              </a:ext>
            </a:extLst>
          </p:cNvPr>
          <p:cNvPicPr>
            <a:picLocks noChangeAspect="1"/>
          </p:cNvPicPr>
          <p:nvPr/>
        </p:nvPicPr>
        <p:blipFill>
          <a:blip r:embed="rId3"/>
          <a:srcRect/>
          <a:stretch>
            <a:fillRect/>
          </a:stretch>
        </p:blipFill>
        <p:spPr>
          <a:xfrm>
            <a:off x="4433912" y="318748"/>
            <a:ext cx="3106155" cy="6202186"/>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29">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AE6763-9952-6145-A459-C13ABBC31BF0}"/>
              </a:ext>
            </a:extLst>
          </p:cNvPr>
          <p:cNvSpPr/>
          <p:nvPr/>
        </p:nvSpPr>
        <p:spPr>
          <a:xfrm>
            <a:off x="1530873" y="664239"/>
            <a:ext cx="3284058"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Äquivalenz-Stereophonie</a:t>
            </a:r>
          </a:p>
        </p:txBody>
      </p:sp>
      <p:pic>
        <p:nvPicPr>
          <p:cNvPr id="3" name="Picture 2">
            <a:extLst>
              <a:ext uri="{FF2B5EF4-FFF2-40B4-BE49-F238E27FC236}">
                <a16:creationId xmlns:a16="http://schemas.microsoft.com/office/drawing/2014/main" id="{F12D9B92-40D5-E74D-930C-FC8D1FC557A1}"/>
              </a:ext>
            </a:extLst>
          </p:cNvPr>
          <p:cNvPicPr>
            <a:picLocks noChangeAspect="1"/>
          </p:cNvPicPr>
          <p:nvPr/>
        </p:nvPicPr>
        <p:blipFill>
          <a:blip r:embed="rId3"/>
          <a:srcRect/>
          <a:stretch>
            <a:fillRect/>
          </a:stretch>
        </p:blipFill>
        <p:spPr>
          <a:xfrm>
            <a:off x="1530873" y="1562908"/>
            <a:ext cx="6290028" cy="3575409"/>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5EE997C6-251E-F64D-B9F9-F414E1C95619}"/>
              </a:ext>
            </a:extLst>
          </p:cNvPr>
          <p:cNvSpPr/>
          <p:nvPr/>
        </p:nvSpPr>
        <p:spPr>
          <a:xfrm>
            <a:off x="1530872" y="5364290"/>
            <a:ext cx="3460463" cy="755212"/>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17 cm bei 110°, Aufnahmewinkel 96°,</a:t>
            </a:r>
          </a:p>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Pegeldifferenz = 8,2 dB (60%),</a:t>
            </a:r>
          </a:p>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Laufzeitdifferenz = 0,368 </a:t>
            </a:r>
            <a:r>
              <a:rPr lang="de-DE" sz="1451" dirty="0" err="1">
                <a:solidFill>
                  <a:srgbClr val="000000"/>
                </a:solidFill>
                <a:latin typeface="Arial Regular"/>
                <a:ea typeface="ＭＳ Ｐゴシック" pitchFamily="34"/>
                <a:cs typeface="MS Gothic" pitchFamily="49"/>
              </a:rPr>
              <a:t>ms</a:t>
            </a:r>
            <a:r>
              <a:rPr lang="de-DE" sz="1451" dirty="0">
                <a:solidFill>
                  <a:srgbClr val="000000"/>
                </a:solidFill>
                <a:latin typeface="Arial Regular"/>
                <a:ea typeface="ＭＳ Ｐゴシック" pitchFamily="34"/>
                <a:cs typeface="MS Gothic" pitchFamily="49"/>
              </a:rPr>
              <a:t> (40%)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30">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168163-6E9B-1A48-9DCB-5DBF26D7DC19}"/>
              </a:ext>
            </a:extLst>
          </p:cNvPr>
          <p:cNvSpPr/>
          <p:nvPr/>
        </p:nvSpPr>
        <p:spPr>
          <a:xfrm>
            <a:off x="1235670" y="472554"/>
            <a:ext cx="1359813"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3:1 Regel</a:t>
            </a:r>
          </a:p>
        </p:txBody>
      </p:sp>
      <p:pic>
        <p:nvPicPr>
          <p:cNvPr id="3" name="Picture 2">
            <a:extLst>
              <a:ext uri="{FF2B5EF4-FFF2-40B4-BE49-F238E27FC236}">
                <a16:creationId xmlns:a16="http://schemas.microsoft.com/office/drawing/2014/main" id="{C3F9E07D-B95B-0C49-851C-6FD007A67EE4}"/>
              </a:ext>
            </a:extLst>
          </p:cNvPr>
          <p:cNvPicPr>
            <a:picLocks noChangeAspect="1"/>
          </p:cNvPicPr>
          <p:nvPr/>
        </p:nvPicPr>
        <p:blipFill>
          <a:blip r:embed="rId3"/>
          <a:srcRect/>
          <a:stretch>
            <a:fillRect/>
          </a:stretch>
        </p:blipFill>
        <p:spPr>
          <a:xfrm>
            <a:off x="1235670" y="2154619"/>
            <a:ext cx="6497389" cy="3656067"/>
          </a:xfrm>
          <a:prstGeom prst="rect">
            <a:avLst/>
          </a:prstGeom>
          <a:noFill/>
          <a:ln cap="flat">
            <a:noFill/>
          </a:ln>
          <a:effectLst>
            <a:outerShdw dist="23040" dir="5400000" algn="tl">
              <a:srgbClr val="000000">
                <a:alpha val="35000"/>
              </a:srgbClr>
            </a:outerShdw>
          </a:effectLst>
        </p:spPr>
      </p:pic>
      <p:sp>
        <p:nvSpPr>
          <p:cNvPr id="4" name="Rechteck 1">
            <a:extLst>
              <a:ext uri="{FF2B5EF4-FFF2-40B4-BE49-F238E27FC236}">
                <a16:creationId xmlns:a16="http://schemas.microsoft.com/office/drawing/2014/main" id="{9012F671-2BEF-2E4F-AE3B-3AA93D40E62C}"/>
              </a:ext>
            </a:extLst>
          </p:cNvPr>
          <p:cNvSpPr/>
          <p:nvPr/>
        </p:nvSpPr>
        <p:spPr>
          <a:xfrm>
            <a:off x="1241221" y="1142310"/>
            <a:ext cx="7233109" cy="1207138"/>
          </a:xfrm>
          <a:prstGeom prst="rect">
            <a:avLst/>
          </a:prstGeom>
          <a:noFill/>
          <a:ln cap="flat">
            <a:noFill/>
            <a:prstDash val="solid"/>
          </a:ln>
        </p:spPr>
        <p:txBody>
          <a:bodyPr vert="horz" wrap="square" lIns="82944" tIns="41472" rIns="82944" bIns="41472" anchor="t" anchorCtr="0" compatLnSpc="0">
            <a:spAutoFit/>
          </a:bodyPr>
          <a:lstStyle/>
          <a:p>
            <a:pPr hangingPunct="0"/>
            <a:r>
              <a:rPr lang="de-DE" sz="1270" dirty="0">
                <a:solidFill>
                  <a:srgbClr val="000000"/>
                </a:solidFill>
                <a:latin typeface="Arial Regular"/>
                <a:ea typeface="ＭＳ Ｐゴシック" pitchFamily="34"/>
                <a:cs typeface="MS Gothic" pitchFamily="2"/>
              </a:rPr>
              <a:t>„Die 3:1-Regel (Drei-zu-eins-Regel) für die Mikrofonaufstellung zur Minimierung von hörbaren Kammfiltereffekten lautet: Hat ein Instrument einen bestimmten Abstand zu einem Mikrofon, so soll das nächste Mikrofon, das dieses Instrument auch aufnimmt, mindestens das Dreifache dieses Abstands vom ersten Mikrofon haben.“</a:t>
            </a:r>
          </a:p>
          <a:p>
            <a:pPr hangingPunct="0"/>
            <a:r>
              <a:rPr lang="de-DE" sz="1270" dirty="0">
                <a:solidFill>
                  <a:srgbClr val="000000"/>
                </a:solidFill>
                <a:latin typeface="Arial Regular"/>
                <a:ea typeface="ＭＳ Ｐゴシック" pitchFamily="34"/>
                <a:cs typeface="MS Gothic" pitchFamily="2"/>
              </a:rPr>
              <a:t>https://</a:t>
            </a:r>
            <a:r>
              <a:rPr lang="de-DE" sz="1270" dirty="0" err="1">
                <a:solidFill>
                  <a:srgbClr val="000000"/>
                </a:solidFill>
                <a:latin typeface="Arial Regular"/>
                <a:ea typeface="ＭＳ Ｐゴシック" pitchFamily="34"/>
                <a:cs typeface="MS Gothic" pitchFamily="2"/>
              </a:rPr>
              <a:t>de.wikipedia.org</a:t>
            </a:r>
            <a:r>
              <a:rPr lang="de-DE" sz="1270" dirty="0">
                <a:solidFill>
                  <a:srgbClr val="000000"/>
                </a:solidFill>
                <a:latin typeface="Arial Regular"/>
                <a:ea typeface="ＭＳ Ｐゴシック" pitchFamily="34"/>
                <a:cs typeface="MS Gothic" pitchFamily="2"/>
              </a:rPr>
              <a:t>/</a:t>
            </a:r>
            <a:r>
              <a:rPr lang="de-DE" sz="1270" dirty="0" err="1">
                <a:solidFill>
                  <a:srgbClr val="000000"/>
                </a:solidFill>
                <a:latin typeface="Arial Regular"/>
                <a:ea typeface="ＭＳ Ｐゴシック" pitchFamily="34"/>
                <a:cs typeface="MS Gothic" pitchFamily="2"/>
              </a:rPr>
              <a:t>wiki</a:t>
            </a:r>
            <a:r>
              <a:rPr lang="de-DE" sz="1270" dirty="0">
                <a:solidFill>
                  <a:srgbClr val="000000"/>
                </a:solidFill>
                <a:latin typeface="Arial Regular"/>
                <a:ea typeface="ＭＳ Ｐゴシック" pitchFamily="34"/>
                <a:cs typeface="MS Gothic" pitchFamily="2"/>
              </a:rPr>
              <a:t>/Drei-zu-eins-Regel</a:t>
            </a:r>
          </a:p>
          <a:p>
            <a:pPr hangingPunct="0"/>
            <a:endParaRPr lang="de-DE" sz="1270" dirty="0">
              <a:solidFill>
                <a:srgbClr val="000000"/>
              </a:solidFill>
              <a:latin typeface="Arial Regular"/>
              <a:ea typeface="ＭＳ Ｐゴシック" pitchFamily="34"/>
              <a:cs typeface="MS Gothic" pitchFamily="2"/>
            </a:endParaRPr>
          </a:p>
        </p:txBody>
      </p:sp>
      <p:sp>
        <p:nvSpPr>
          <p:cNvPr id="5" name="Rechteck 2">
            <a:extLst>
              <a:ext uri="{FF2B5EF4-FFF2-40B4-BE49-F238E27FC236}">
                <a16:creationId xmlns:a16="http://schemas.microsoft.com/office/drawing/2014/main" id="{F75988BE-9972-8342-818E-37CFDDD23569}"/>
              </a:ext>
            </a:extLst>
          </p:cNvPr>
          <p:cNvSpPr/>
          <p:nvPr/>
        </p:nvSpPr>
        <p:spPr>
          <a:xfrm>
            <a:off x="905853" y="5810686"/>
            <a:ext cx="7902865" cy="832677"/>
          </a:xfrm>
          <a:prstGeom prst="rect">
            <a:avLst/>
          </a:prstGeom>
          <a:noFill/>
          <a:ln cap="flat">
            <a:noFill/>
            <a:prstDash val="solid"/>
          </a:ln>
        </p:spPr>
        <p:txBody>
          <a:bodyPr vert="horz" wrap="square" lIns="82944" tIns="41472" rIns="82944" bIns="41472" anchor="t" anchorCtr="0" compatLnSpc="0">
            <a:spAutoFit/>
          </a:bodyPr>
          <a:lstStyle/>
          <a:p>
            <a:pPr hangingPunct="0"/>
            <a:r>
              <a:rPr lang="de-DE" sz="1270" dirty="0">
                <a:solidFill>
                  <a:srgbClr val="000000"/>
                </a:solidFill>
                <a:latin typeface="Arial Regular"/>
                <a:ea typeface="ＭＳ Ｐゴシック" pitchFamily="34"/>
                <a:cs typeface="MS Gothic" pitchFamily="2"/>
              </a:rPr>
              <a:t>Bei der Mikrofonaufnahme können im Raum erscheinende Reflexionen mit einer Verzögerung zwischen 2 und 15 </a:t>
            </a:r>
            <a:r>
              <a:rPr lang="de-DE" sz="1270" dirty="0" err="1">
                <a:solidFill>
                  <a:srgbClr val="000000"/>
                </a:solidFill>
                <a:latin typeface="Arial Regular"/>
                <a:ea typeface="ＭＳ Ｐゴシック" pitchFamily="34"/>
                <a:cs typeface="MS Gothic" pitchFamily="2"/>
              </a:rPr>
              <a:t>ms</a:t>
            </a:r>
            <a:r>
              <a:rPr lang="de-DE" sz="1270" dirty="0">
                <a:solidFill>
                  <a:srgbClr val="000000"/>
                </a:solidFill>
                <a:latin typeface="Arial Regular"/>
                <a:ea typeface="ＭＳ Ｐゴシック" pitchFamily="34"/>
                <a:cs typeface="MS Gothic" pitchFamily="2"/>
              </a:rPr>
              <a:t> zu auffälligen, unangenehm störenden Klangfärbungen führen. Man sollte hier von „hörbarem“ Kammfiltereffekt sprechen, denn nur der ist störend. Es handelt sich meistens um Bodenreflexionen oder Wandreflexionen.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31">
    <p:bg>
      <p:bgPr>
        <a:solidFill>
          <a:srgbClr val="FFFF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5575C-936B-6345-BB0B-500884BB564D}"/>
              </a:ext>
            </a:extLst>
          </p:cNvPr>
          <p:cNvPicPr>
            <a:picLocks noChangeAspect="1"/>
          </p:cNvPicPr>
          <p:nvPr/>
        </p:nvPicPr>
        <p:blipFill>
          <a:blip r:embed="rId3"/>
          <a:srcRect/>
          <a:stretch>
            <a:fillRect/>
          </a:stretch>
        </p:blipFill>
        <p:spPr>
          <a:xfrm>
            <a:off x="1392414" y="664239"/>
            <a:ext cx="6875862" cy="4354560"/>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3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841C62-A4EE-FF4A-BAC0-AA9B86D37F6D}"/>
              </a:ext>
            </a:extLst>
          </p:cNvPr>
          <p:cNvSpPr/>
          <p:nvPr/>
        </p:nvSpPr>
        <p:spPr>
          <a:xfrm>
            <a:off x="1530872" y="664239"/>
            <a:ext cx="2011466"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Übersteuerung</a:t>
            </a:r>
          </a:p>
        </p:txBody>
      </p:sp>
      <p:pic>
        <p:nvPicPr>
          <p:cNvPr id="3" name="Picture 2">
            <a:extLst>
              <a:ext uri="{FF2B5EF4-FFF2-40B4-BE49-F238E27FC236}">
                <a16:creationId xmlns:a16="http://schemas.microsoft.com/office/drawing/2014/main" id="{C91C7D33-F8E2-7742-A00C-214F6988ECB1}"/>
              </a:ext>
            </a:extLst>
          </p:cNvPr>
          <p:cNvPicPr>
            <a:picLocks noChangeAspect="1"/>
          </p:cNvPicPr>
          <p:nvPr/>
        </p:nvPicPr>
        <p:blipFill>
          <a:blip r:embed="rId3"/>
          <a:srcRect/>
          <a:stretch>
            <a:fillRect/>
          </a:stretch>
        </p:blipFill>
        <p:spPr>
          <a:xfrm>
            <a:off x="701432" y="1286319"/>
            <a:ext cx="7561293" cy="4769280"/>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33">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0F4EC8-8943-5547-95A4-EF4635335F5B}"/>
              </a:ext>
            </a:extLst>
          </p:cNvPr>
          <p:cNvSpPr/>
          <p:nvPr/>
        </p:nvSpPr>
        <p:spPr>
          <a:xfrm>
            <a:off x="1530872" y="664239"/>
            <a:ext cx="847109"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Mixer</a:t>
            </a:r>
          </a:p>
        </p:txBody>
      </p:sp>
      <p:pic>
        <p:nvPicPr>
          <p:cNvPr id="3" name="Picture 2">
            <a:extLst>
              <a:ext uri="{FF2B5EF4-FFF2-40B4-BE49-F238E27FC236}">
                <a16:creationId xmlns:a16="http://schemas.microsoft.com/office/drawing/2014/main" id="{C8672C09-88E0-EF4C-A30C-A846FEAC40DC}"/>
              </a:ext>
            </a:extLst>
          </p:cNvPr>
          <p:cNvPicPr>
            <a:picLocks noChangeAspect="1"/>
          </p:cNvPicPr>
          <p:nvPr/>
        </p:nvPicPr>
        <p:blipFill>
          <a:blip r:embed="rId3"/>
          <a:srcRect/>
          <a:stretch>
            <a:fillRect/>
          </a:stretch>
        </p:blipFill>
        <p:spPr>
          <a:xfrm>
            <a:off x="1599775" y="1493679"/>
            <a:ext cx="5126527" cy="3893796"/>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34">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7DC1B7-A7AA-B841-82AA-309FF0957F93}"/>
              </a:ext>
            </a:extLst>
          </p:cNvPr>
          <p:cNvSpPr/>
          <p:nvPr/>
        </p:nvSpPr>
        <p:spPr>
          <a:xfrm>
            <a:off x="979327" y="681546"/>
            <a:ext cx="1561150"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Mischkanal</a:t>
            </a:r>
          </a:p>
        </p:txBody>
      </p:sp>
      <p:pic>
        <p:nvPicPr>
          <p:cNvPr id="3" name="Picture 2">
            <a:extLst>
              <a:ext uri="{FF2B5EF4-FFF2-40B4-BE49-F238E27FC236}">
                <a16:creationId xmlns:a16="http://schemas.microsoft.com/office/drawing/2014/main" id="{11636BEE-3CAF-6949-86F2-30CFD6038D1D}"/>
              </a:ext>
            </a:extLst>
          </p:cNvPr>
          <p:cNvPicPr>
            <a:picLocks noChangeAspect="1"/>
          </p:cNvPicPr>
          <p:nvPr/>
        </p:nvPicPr>
        <p:blipFill>
          <a:blip r:embed="rId3"/>
          <a:srcRect/>
          <a:stretch>
            <a:fillRect/>
          </a:stretch>
        </p:blipFill>
        <p:spPr>
          <a:xfrm>
            <a:off x="4780710" y="266826"/>
            <a:ext cx="351369" cy="6469959"/>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FAD52401-3CCF-B645-A80E-0BED0226F422}"/>
              </a:ext>
            </a:extLst>
          </p:cNvPr>
          <p:cNvSpPr/>
          <p:nvPr/>
        </p:nvSpPr>
        <p:spPr>
          <a:xfrm>
            <a:off x="4227858" y="404957"/>
            <a:ext cx="599477" cy="27296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270" dirty="0">
                <a:solidFill>
                  <a:srgbClr val="000000"/>
                </a:solidFill>
                <a:latin typeface="Arial Regular"/>
                <a:ea typeface="ＭＳ Ｐゴシック" pitchFamily="34"/>
                <a:cs typeface="MS Gothic" pitchFamily="49"/>
              </a:rPr>
              <a:t>Gain  </a:t>
            </a:r>
          </a:p>
        </p:txBody>
      </p:sp>
      <p:sp>
        <p:nvSpPr>
          <p:cNvPr id="5" name="Rectangle 4">
            <a:extLst>
              <a:ext uri="{FF2B5EF4-FFF2-40B4-BE49-F238E27FC236}">
                <a16:creationId xmlns:a16="http://schemas.microsoft.com/office/drawing/2014/main" id="{F4C5CF69-1797-504B-B7BD-795EAC205204}"/>
              </a:ext>
            </a:extLst>
          </p:cNvPr>
          <p:cNvSpPr/>
          <p:nvPr/>
        </p:nvSpPr>
        <p:spPr>
          <a:xfrm>
            <a:off x="3467648" y="1165169"/>
            <a:ext cx="1286973" cy="27296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270" dirty="0">
                <a:solidFill>
                  <a:srgbClr val="000000"/>
                </a:solidFill>
                <a:latin typeface="Arial Regular"/>
                <a:ea typeface="ＭＳ Ｐゴシック" pitchFamily="34"/>
                <a:cs typeface="MS Gothic" pitchFamily="49"/>
              </a:rPr>
              <a:t>Auxiliary Sends</a:t>
            </a:r>
          </a:p>
        </p:txBody>
      </p:sp>
      <p:sp>
        <p:nvSpPr>
          <p:cNvPr id="6" name="Rectangle 5">
            <a:extLst>
              <a:ext uri="{FF2B5EF4-FFF2-40B4-BE49-F238E27FC236}">
                <a16:creationId xmlns:a16="http://schemas.microsoft.com/office/drawing/2014/main" id="{CE6CA719-6209-7B4C-AAC6-6954A9D2E727}"/>
              </a:ext>
            </a:extLst>
          </p:cNvPr>
          <p:cNvSpPr/>
          <p:nvPr/>
        </p:nvSpPr>
        <p:spPr>
          <a:xfrm>
            <a:off x="3743910" y="2685917"/>
            <a:ext cx="1052293" cy="27296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270" dirty="0">
                <a:solidFill>
                  <a:srgbClr val="000000"/>
                </a:solidFill>
                <a:latin typeface="Arial Regular"/>
                <a:ea typeface="ＭＳ Ｐゴシック" pitchFamily="34"/>
                <a:cs typeface="MS Gothic" pitchFamily="49"/>
              </a:rPr>
              <a:t>Equalization</a:t>
            </a:r>
          </a:p>
        </p:txBody>
      </p:sp>
      <p:sp>
        <p:nvSpPr>
          <p:cNvPr id="7" name="Rectangle 6">
            <a:extLst>
              <a:ext uri="{FF2B5EF4-FFF2-40B4-BE49-F238E27FC236}">
                <a16:creationId xmlns:a16="http://schemas.microsoft.com/office/drawing/2014/main" id="{FA0F38CE-E8E4-E645-B706-638635856381}"/>
              </a:ext>
            </a:extLst>
          </p:cNvPr>
          <p:cNvSpPr/>
          <p:nvPr/>
        </p:nvSpPr>
        <p:spPr>
          <a:xfrm>
            <a:off x="3882367" y="4482928"/>
            <a:ext cx="916423" cy="27296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270" dirty="0">
                <a:solidFill>
                  <a:srgbClr val="000000"/>
                </a:solidFill>
                <a:latin typeface="Arial Regular"/>
                <a:ea typeface="ＭＳ Ｐゴシック" pitchFamily="34"/>
                <a:cs typeface="MS Gothic" pitchFamily="49"/>
              </a:rPr>
              <a:t>Panorama</a:t>
            </a:r>
          </a:p>
        </p:txBody>
      </p:sp>
      <p:sp>
        <p:nvSpPr>
          <p:cNvPr id="8" name="Rectangle 7">
            <a:extLst>
              <a:ext uri="{FF2B5EF4-FFF2-40B4-BE49-F238E27FC236}">
                <a16:creationId xmlns:a16="http://schemas.microsoft.com/office/drawing/2014/main" id="{FE4E9F0F-09CA-924D-BC55-D521C9ED7D1C}"/>
              </a:ext>
            </a:extLst>
          </p:cNvPr>
          <p:cNvSpPr/>
          <p:nvPr/>
        </p:nvSpPr>
        <p:spPr>
          <a:xfrm>
            <a:off x="5126527" y="4690289"/>
            <a:ext cx="527021" cy="27296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270" dirty="0">
                <a:solidFill>
                  <a:srgbClr val="000000"/>
                </a:solidFill>
                <a:latin typeface="Arial Regular"/>
                <a:ea typeface="ＭＳ Ｐゴシック" pitchFamily="34"/>
                <a:cs typeface="MS Gothic" pitchFamily="49"/>
              </a:rPr>
              <a:t>Mute</a:t>
            </a:r>
          </a:p>
        </p:txBody>
      </p:sp>
      <p:sp>
        <p:nvSpPr>
          <p:cNvPr id="9" name="Rectangle 8">
            <a:extLst>
              <a:ext uri="{FF2B5EF4-FFF2-40B4-BE49-F238E27FC236}">
                <a16:creationId xmlns:a16="http://schemas.microsoft.com/office/drawing/2014/main" id="{21A57C33-32EA-3A49-AFFF-A5AA02C70AD7}"/>
              </a:ext>
            </a:extLst>
          </p:cNvPr>
          <p:cNvSpPr/>
          <p:nvPr/>
        </p:nvSpPr>
        <p:spPr>
          <a:xfrm>
            <a:off x="4227858" y="4828747"/>
            <a:ext cx="490857" cy="27296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270" dirty="0">
                <a:solidFill>
                  <a:srgbClr val="000000"/>
                </a:solidFill>
                <a:latin typeface="Arial Regular"/>
                <a:ea typeface="ＭＳ Ｐゴシック" pitchFamily="34"/>
                <a:cs typeface="MS Gothic" pitchFamily="49"/>
              </a:rPr>
              <a:t>Solo</a:t>
            </a:r>
          </a:p>
        </p:txBody>
      </p:sp>
      <p:sp>
        <p:nvSpPr>
          <p:cNvPr id="10" name="Rectangle 9">
            <a:extLst>
              <a:ext uri="{FF2B5EF4-FFF2-40B4-BE49-F238E27FC236}">
                <a16:creationId xmlns:a16="http://schemas.microsoft.com/office/drawing/2014/main" id="{C4C37939-401B-1849-B8DC-A72F8F31810B}"/>
              </a:ext>
            </a:extLst>
          </p:cNvPr>
          <p:cNvSpPr/>
          <p:nvPr/>
        </p:nvSpPr>
        <p:spPr>
          <a:xfrm>
            <a:off x="5126528" y="5450827"/>
            <a:ext cx="1830839" cy="27296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270" dirty="0">
                <a:solidFill>
                  <a:srgbClr val="000000"/>
                </a:solidFill>
                <a:latin typeface="Arial Regular"/>
                <a:ea typeface="ＭＳ Ｐゴシック" pitchFamily="34"/>
                <a:cs typeface="MS Gothic" pitchFamily="49"/>
              </a:rPr>
              <a:t>Group/Bus Assignment</a:t>
            </a:r>
          </a:p>
        </p:txBody>
      </p:sp>
      <p:sp>
        <p:nvSpPr>
          <p:cNvPr id="11" name="Rectangle 10">
            <a:extLst>
              <a:ext uri="{FF2B5EF4-FFF2-40B4-BE49-F238E27FC236}">
                <a16:creationId xmlns:a16="http://schemas.microsoft.com/office/drawing/2014/main" id="{BD5A30BB-F01D-6144-B31A-F41363380DD2}"/>
              </a:ext>
            </a:extLst>
          </p:cNvPr>
          <p:cNvSpPr/>
          <p:nvPr/>
        </p:nvSpPr>
        <p:spPr>
          <a:xfrm>
            <a:off x="4158630" y="6280267"/>
            <a:ext cx="590436" cy="27296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270" dirty="0">
                <a:solidFill>
                  <a:srgbClr val="000000"/>
                </a:solidFill>
                <a:latin typeface="Arial Regular"/>
                <a:ea typeface="ＭＳ Ｐゴシック" pitchFamily="34"/>
                <a:cs typeface="MS Gothic" pitchFamily="49"/>
              </a:rPr>
              <a:t>Fader</a:t>
            </a:r>
          </a:p>
        </p:txBody>
      </p:sp>
      <p:sp>
        <p:nvSpPr>
          <p:cNvPr id="12" name="Rectangle 11">
            <a:extLst>
              <a:ext uri="{FF2B5EF4-FFF2-40B4-BE49-F238E27FC236}">
                <a16:creationId xmlns:a16="http://schemas.microsoft.com/office/drawing/2014/main" id="{4E82818C-4BCE-4C41-9211-211F58795839}"/>
              </a:ext>
            </a:extLst>
          </p:cNvPr>
          <p:cNvSpPr/>
          <p:nvPr/>
        </p:nvSpPr>
        <p:spPr>
          <a:xfrm>
            <a:off x="5126528" y="5934449"/>
            <a:ext cx="716881" cy="272964"/>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1270" dirty="0">
                <a:solidFill>
                  <a:srgbClr val="000000"/>
                </a:solidFill>
                <a:latin typeface="Arial Regular"/>
                <a:ea typeface="ＭＳ Ｐゴシック" pitchFamily="34"/>
                <a:cs typeface="MS Gothic" pitchFamily="49"/>
              </a:rPr>
              <a:t>L/R Mix</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45">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54C528-A704-B446-9BC0-3B9E0F67B127}"/>
              </a:ext>
            </a:extLst>
          </p:cNvPr>
          <p:cNvSpPr/>
          <p:nvPr/>
        </p:nvSpPr>
        <p:spPr>
          <a:xfrm>
            <a:off x="979327" y="681546"/>
            <a:ext cx="191785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HD Recording</a:t>
            </a:r>
          </a:p>
        </p:txBody>
      </p:sp>
      <p:pic>
        <p:nvPicPr>
          <p:cNvPr id="3" name="Bild 2" descr="Bildschirmfoto 2013-10-14 um 22.58.53.png">
            <a:extLst>
              <a:ext uri="{FF2B5EF4-FFF2-40B4-BE49-F238E27FC236}">
                <a16:creationId xmlns:a16="http://schemas.microsoft.com/office/drawing/2014/main" id="{E9F4106B-0933-964A-9818-447DDA5FA80E}"/>
              </a:ext>
            </a:extLst>
          </p:cNvPr>
          <p:cNvPicPr>
            <a:picLocks noChangeAspect="1"/>
          </p:cNvPicPr>
          <p:nvPr/>
        </p:nvPicPr>
        <p:blipFill>
          <a:blip r:embed="rId3"/>
          <a:srcRect/>
          <a:stretch>
            <a:fillRect/>
          </a:stretch>
        </p:blipFill>
        <p:spPr>
          <a:xfrm>
            <a:off x="130948" y="2775391"/>
            <a:ext cx="7575987" cy="1978574"/>
          </a:xfrm>
          <a:prstGeom prst="rect">
            <a:avLst/>
          </a:prstGeom>
          <a:noFill/>
          <a:ln cap="flat">
            <a:noFill/>
          </a:ln>
          <a:effectLst>
            <a:outerShdw dist="23040" dir="5400000" algn="tl">
              <a:srgbClr val="000000">
                <a:alpha val="35000"/>
              </a:srgbClr>
            </a:outerShdw>
          </a:effectLst>
        </p:spPr>
      </p:pic>
      <p:pic>
        <p:nvPicPr>
          <p:cNvPr id="4" name="Bild 13" descr="Bildschirmfoto 2013-10-14 um 22.54.19.png">
            <a:extLst>
              <a:ext uri="{FF2B5EF4-FFF2-40B4-BE49-F238E27FC236}">
                <a16:creationId xmlns:a16="http://schemas.microsoft.com/office/drawing/2014/main" id="{CDB76D15-4013-9A45-95F8-BD1BCDF2F54C}"/>
              </a:ext>
            </a:extLst>
          </p:cNvPr>
          <p:cNvPicPr>
            <a:picLocks noChangeAspect="1"/>
          </p:cNvPicPr>
          <p:nvPr/>
        </p:nvPicPr>
        <p:blipFill>
          <a:blip r:embed="rId4"/>
          <a:srcRect/>
          <a:stretch>
            <a:fillRect/>
          </a:stretch>
        </p:blipFill>
        <p:spPr>
          <a:xfrm>
            <a:off x="7577294" y="-19886"/>
            <a:ext cx="1447275" cy="6857248"/>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BEFD1C-BE79-7245-BEF6-1B9277B3C722}"/>
              </a:ext>
            </a:extLst>
          </p:cNvPr>
          <p:cNvSpPr/>
          <p:nvPr/>
        </p:nvSpPr>
        <p:spPr>
          <a:xfrm>
            <a:off x="1710693" y="758896"/>
            <a:ext cx="3117819" cy="359130"/>
          </a:xfrm>
          <a:prstGeom prst="rect">
            <a:avLst/>
          </a:prstGeom>
          <a:noFill/>
          <a:ln cap="flat">
            <a:noFill/>
            <a:prstDash val="solid"/>
          </a:ln>
        </p:spPr>
        <p:txBody>
          <a:bodyPr vert="horz" wrap="none" lIns="61235" tIns="31842" rIns="61235" bIns="31842" anchor="t" anchorCtr="0" compatLnSpc="0">
            <a:spAutoFit/>
          </a:bodyPr>
          <a:lstStyle/>
          <a:p>
            <a:pPr hangingPunct="0">
              <a:tabLst>
                <a:tab pos="0" algn="l"/>
                <a:tab pos="304706" algn="l"/>
                <a:tab pos="610147" algn="l"/>
                <a:tab pos="915834" algn="l"/>
                <a:tab pos="1221520" algn="l"/>
                <a:tab pos="1527206" algn="l"/>
                <a:tab pos="1832893" algn="l"/>
                <a:tab pos="2138578" algn="l"/>
                <a:tab pos="2444264" algn="l"/>
                <a:tab pos="2749950" algn="l"/>
                <a:tab pos="3055636" algn="l"/>
                <a:tab pos="3361323" algn="l"/>
                <a:tab pos="3667009" algn="l"/>
                <a:tab pos="3972695" algn="l"/>
                <a:tab pos="4278381" algn="l"/>
                <a:tab pos="4584067" algn="l"/>
                <a:tab pos="4889752" algn="l"/>
                <a:tab pos="5195440" algn="l"/>
                <a:tab pos="5501126" algn="l"/>
                <a:tab pos="5806812" algn="l"/>
                <a:tab pos="6112498" algn="l"/>
              </a:tabLst>
            </a:pPr>
            <a:r>
              <a:rPr lang="de-DE" sz="2000" dirty="0">
                <a:solidFill>
                  <a:srgbClr val="000000"/>
                </a:solidFill>
                <a:latin typeface="Arial Regular"/>
                <a:ea typeface="ＭＳ Ｐゴシック" pitchFamily="34"/>
                <a:cs typeface="MS Gothic" pitchFamily="49"/>
              </a:rPr>
              <a:t>Grundschwingungsformen</a:t>
            </a:r>
          </a:p>
        </p:txBody>
      </p:sp>
      <p:sp>
        <p:nvSpPr>
          <p:cNvPr id="8" name="Rectangle 7">
            <a:extLst>
              <a:ext uri="{FF2B5EF4-FFF2-40B4-BE49-F238E27FC236}">
                <a16:creationId xmlns:a16="http://schemas.microsoft.com/office/drawing/2014/main" id="{3F45813C-E010-5D4C-A060-40B7A6AC9921}"/>
              </a:ext>
            </a:extLst>
          </p:cNvPr>
          <p:cNvSpPr/>
          <p:nvPr/>
        </p:nvSpPr>
        <p:spPr>
          <a:xfrm>
            <a:off x="6349050" y="3016325"/>
            <a:ext cx="1985455" cy="683322"/>
          </a:xfrm>
          <a:prstGeom prst="rect">
            <a:avLst/>
          </a:prstGeom>
          <a:noFill/>
          <a:ln cap="flat">
            <a:noFill/>
            <a:prstDash val="solid"/>
          </a:ln>
        </p:spPr>
        <p:txBody>
          <a:bodyPr vert="horz" wrap="square" lIns="61235" tIns="31842" rIns="61235" bIns="31842" anchor="t" anchorCtr="0" compatLnSpc="0">
            <a:spAutoFit/>
          </a:bodyPr>
          <a:lstStyle/>
          <a:p>
            <a:pPr hangingPunct="0">
              <a:tabLst>
                <a:tab pos="0" algn="l"/>
                <a:tab pos="304706" algn="l"/>
                <a:tab pos="610147" algn="l"/>
                <a:tab pos="915834" algn="l"/>
                <a:tab pos="1221520" algn="l"/>
                <a:tab pos="1527206" algn="l"/>
                <a:tab pos="1832893" algn="l"/>
                <a:tab pos="2138578" algn="l"/>
                <a:tab pos="2444264" algn="l"/>
                <a:tab pos="2749950" algn="l"/>
                <a:tab pos="3055636" algn="l"/>
                <a:tab pos="3361323" algn="l"/>
                <a:tab pos="3667009" algn="l"/>
                <a:tab pos="3972695" algn="l"/>
                <a:tab pos="4278381" algn="l"/>
                <a:tab pos="4584067" algn="l"/>
                <a:tab pos="4889752" algn="l"/>
                <a:tab pos="5195440" algn="l"/>
                <a:tab pos="5501126" algn="l"/>
                <a:tab pos="5806812" algn="l"/>
                <a:tab pos="6112498" algn="l"/>
              </a:tabLst>
            </a:pPr>
            <a:r>
              <a:rPr lang="en-US" sz="1400" dirty="0" err="1">
                <a:solidFill>
                  <a:srgbClr val="000000"/>
                </a:solidFill>
                <a:latin typeface="Arial" panose="020B0604020202020204" pitchFamily="34" charset="0"/>
                <a:ea typeface="ＭＳ Ｐゴシック" pitchFamily="34"/>
                <a:cs typeface="Arial" panose="020B0604020202020204" pitchFamily="34" charset="0"/>
              </a:rPr>
              <a:t>Sägezahn</a:t>
            </a:r>
            <a:r>
              <a:rPr lang="en-US" sz="1400" dirty="0">
                <a:solidFill>
                  <a:srgbClr val="000000"/>
                </a:solidFill>
                <a:latin typeface="Arial" panose="020B0604020202020204" pitchFamily="34" charset="0"/>
                <a:ea typeface="ＭＳ Ｐゴシック" pitchFamily="34"/>
                <a:cs typeface="Arial" panose="020B0604020202020204" pitchFamily="34" charset="0"/>
              </a:rPr>
              <a:t> (Sawtooth)</a:t>
            </a:r>
          </a:p>
          <a:p>
            <a:pPr algn="ctr"/>
            <a:r>
              <a:rPr lang="de-AT" sz="1400" dirty="0">
                <a:solidFill>
                  <a:srgbClr val="4C4C4C"/>
                </a:solidFill>
                <a:effectLst/>
                <a:latin typeface="Arial" panose="020B0604020202020204" pitchFamily="34" charset="0"/>
                <a:cs typeface="Arial" panose="020B0604020202020204" pitchFamily="34" charset="0"/>
              </a:rPr>
              <a:t>gerad- und ungeradzahlige OT</a:t>
            </a:r>
          </a:p>
        </p:txBody>
      </p:sp>
      <p:sp>
        <p:nvSpPr>
          <p:cNvPr id="9" name="Rectangle 8">
            <a:extLst>
              <a:ext uri="{FF2B5EF4-FFF2-40B4-BE49-F238E27FC236}">
                <a16:creationId xmlns:a16="http://schemas.microsoft.com/office/drawing/2014/main" id="{DFD185BF-5FA5-8A45-95B7-56BD84515995}"/>
              </a:ext>
            </a:extLst>
          </p:cNvPr>
          <p:cNvSpPr/>
          <p:nvPr/>
        </p:nvSpPr>
        <p:spPr>
          <a:xfrm>
            <a:off x="1453319" y="3029249"/>
            <a:ext cx="1480606" cy="477239"/>
          </a:xfrm>
          <a:prstGeom prst="rect">
            <a:avLst/>
          </a:prstGeom>
          <a:noFill/>
          <a:ln cap="flat">
            <a:noFill/>
            <a:prstDash val="solid"/>
          </a:ln>
        </p:spPr>
        <p:txBody>
          <a:bodyPr vert="horz" wrap="square" lIns="61235" tIns="31842" rIns="61235" bIns="31842" anchor="t" anchorCtr="0" compatLnSpc="0">
            <a:spAutoFit/>
          </a:bodyPr>
          <a:lstStyle/>
          <a:p>
            <a:pPr hangingPunct="0">
              <a:tabLst>
                <a:tab pos="0" algn="l"/>
                <a:tab pos="304706" algn="l"/>
                <a:tab pos="610147" algn="l"/>
                <a:tab pos="915834" algn="l"/>
                <a:tab pos="1221520" algn="l"/>
                <a:tab pos="1527206" algn="l"/>
                <a:tab pos="1832893" algn="l"/>
                <a:tab pos="2138578" algn="l"/>
                <a:tab pos="2444264" algn="l"/>
                <a:tab pos="2749950" algn="l"/>
                <a:tab pos="3055636" algn="l"/>
                <a:tab pos="3361323" algn="l"/>
                <a:tab pos="3667009" algn="l"/>
                <a:tab pos="3972695" algn="l"/>
                <a:tab pos="4278381" algn="l"/>
                <a:tab pos="4584067" algn="l"/>
                <a:tab pos="4889752" algn="l"/>
                <a:tab pos="5195440" algn="l"/>
                <a:tab pos="5501126" algn="l"/>
                <a:tab pos="5806812" algn="l"/>
                <a:tab pos="6112498" algn="l"/>
              </a:tabLst>
            </a:pPr>
            <a:r>
              <a:rPr lang="en-US" sz="1400" dirty="0">
                <a:solidFill>
                  <a:srgbClr val="000000"/>
                </a:solidFill>
                <a:latin typeface="Arial Regular"/>
                <a:ea typeface="ＭＳ Ｐゴシック" pitchFamily="34"/>
                <a:cs typeface="MS Gothic" pitchFamily="49"/>
              </a:rPr>
              <a:t>Sinus (Sine)</a:t>
            </a:r>
          </a:p>
          <a:p>
            <a:pPr hangingPunct="0">
              <a:tabLst>
                <a:tab pos="0" algn="l"/>
                <a:tab pos="304706" algn="l"/>
                <a:tab pos="610147" algn="l"/>
                <a:tab pos="915834" algn="l"/>
                <a:tab pos="1221520" algn="l"/>
                <a:tab pos="1527206" algn="l"/>
                <a:tab pos="1832893" algn="l"/>
                <a:tab pos="2138578" algn="l"/>
                <a:tab pos="2444264" algn="l"/>
                <a:tab pos="2749950" algn="l"/>
                <a:tab pos="3055636" algn="l"/>
                <a:tab pos="3361323" algn="l"/>
                <a:tab pos="3667009" algn="l"/>
                <a:tab pos="3972695" algn="l"/>
                <a:tab pos="4278381" algn="l"/>
                <a:tab pos="4584067" algn="l"/>
                <a:tab pos="4889752" algn="l"/>
                <a:tab pos="5195440" algn="l"/>
                <a:tab pos="5501126" algn="l"/>
                <a:tab pos="5806812" algn="l"/>
                <a:tab pos="6112498" algn="l"/>
              </a:tabLst>
            </a:pPr>
            <a:r>
              <a:rPr lang="en-US" sz="1400" dirty="0" err="1">
                <a:solidFill>
                  <a:srgbClr val="000000"/>
                </a:solidFill>
                <a:latin typeface="Arial Regular"/>
                <a:ea typeface="ＭＳ Ｐゴシック" pitchFamily="34"/>
                <a:cs typeface="MS Gothic" pitchFamily="49"/>
              </a:rPr>
              <a:t>keine</a:t>
            </a:r>
            <a:r>
              <a:rPr lang="en-US" sz="1400" dirty="0">
                <a:solidFill>
                  <a:srgbClr val="000000"/>
                </a:solidFill>
                <a:latin typeface="Arial Regular"/>
                <a:ea typeface="ＭＳ Ｐゴシック" pitchFamily="34"/>
                <a:cs typeface="MS Gothic" pitchFamily="49"/>
              </a:rPr>
              <a:t> </a:t>
            </a:r>
            <a:r>
              <a:rPr lang="en-US" sz="1400" dirty="0" err="1">
                <a:solidFill>
                  <a:srgbClr val="000000"/>
                </a:solidFill>
                <a:latin typeface="Arial Regular"/>
                <a:ea typeface="ＭＳ Ｐゴシック" pitchFamily="34"/>
                <a:cs typeface="MS Gothic" pitchFamily="49"/>
              </a:rPr>
              <a:t>Obertöne</a:t>
            </a:r>
            <a:endParaRPr lang="en-US" sz="1400" dirty="0">
              <a:solidFill>
                <a:srgbClr val="000000"/>
              </a:solidFill>
              <a:latin typeface="Arial Regular"/>
              <a:ea typeface="ＭＳ Ｐゴシック" pitchFamily="34"/>
              <a:cs typeface="MS Gothic" pitchFamily="49"/>
            </a:endParaRPr>
          </a:p>
        </p:txBody>
      </p:sp>
      <p:sp>
        <p:nvSpPr>
          <p:cNvPr id="10" name="Rectangle 9">
            <a:extLst>
              <a:ext uri="{FF2B5EF4-FFF2-40B4-BE49-F238E27FC236}">
                <a16:creationId xmlns:a16="http://schemas.microsoft.com/office/drawing/2014/main" id="{96A835D8-36B7-E445-B9B0-492529DAC977}"/>
              </a:ext>
            </a:extLst>
          </p:cNvPr>
          <p:cNvSpPr/>
          <p:nvPr/>
        </p:nvSpPr>
        <p:spPr>
          <a:xfrm>
            <a:off x="3835360" y="3099958"/>
            <a:ext cx="1675796" cy="477239"/>
          </a:xfrm>
          <a:prstGeom prst="rect">
            <a:avLst/>
          </a:prstGeom>
          <a:noFill/>
          <a:ln cap="flat">
            <a:noFill/>
            <a:prstDash val="solid"/>
          </a:ln>
        </p:spPr>
        <p:txBody>
          <a:bodyPr vert="horz" wrap="square" lIns="61235" tIns="31842" rIns="61235" bIns="31842" anchor="t" anchorCtr="0" compatLnSpc="0">
            <a:spAutoFit/>
          </a:bodyPr>
          <a:lstStyle/>
          <a:p>
            <a:pPr hangingPunct="0">
              <a:tabLst>
                <a:tab pos="0" algn="l"/>
                <a:tab pos="304706" algn="l"/>
                <a:tab pos="610147" algn="l"/>
                <a:tab pos="915834" algn="l"/>
                <a:tab pos="1221520" algn="l"/>
                <a:tab pos="1527206" algn="l"/>
                <a:tab pos="1832893" algn="l"/>
                <a:tab pos="2138578" algn="l"/>
                <a:tab pos="2444264" algn="l"/>
                <a:tab pos="2749950" algn="l"/>
                <a:tab pos="3055636" algn="l"/>
                <a:tab pos="3361323" algn="l"/>
                <a:tab pos="3667009" algn="l"/>
                <a:tab pos="3972695" algn="l"/>
                <a:tab pos="4278381" algn="l"/>
                <a:tab pos="4584067" algn="l"/>
                <a:tab pos="4889752" algn="l"/>
                <a:tab pos="5195440" algn="l"/>
                <a:tab pos="5501126" algn="l"/>
                <a:tab pos="5806812" algn="l"/>
                <a:tab pos="6112498" algn="l"/>
              </a:tabLst>
            </a:pPr>
            <a:r>
              <a:rPr lang="en-US" sz="1400" dirty="0" err="1">
                <a:solidFill>
                  <a:srgbClr val="000000"/>
                </a:solidFill>
                <a:latin typeface="Arial Regular"/>
                <a:ea typeface="ＭＳ Ｐゴシック" pitchFamily="34"/>
                <a:cs typeface="MS Gothic" pitchFamily="49"/>
              </a:rPr>
              <a:t>Dreieck</a:t>
            </a:r>
            <a:r>
              <a:rPr lang="en-US" sz="1400" dirty="0">
                <a:solidFill>
                  <a:srgbClr val="000000"/>
                </a:solidFill>
                <a:latin typeface="Arial Regular"/>
                <a:ea typeface="ＭＳ Ｐゴシック" pitchFamily="34"/>
                <a:cs typeface="MS Gothic" pitchFamily="49"/>
              </a:rPr>
              <a:t> (Triangle), </a:t>
            </a:r>
            <a:r>
              <a:rPr lang="en-US" sz="1400" dirty="0" err="1">
                <a:solidFill>
                  <a:srgbClr val="000000"/>
                </a:solidFill>
                <a:latin typeface="Arial Regular"/>
                <a:ea typeface="ＭＳ Ｐゴシック" pitchFamily="34"/>
                <a:cs typeface="MS Gothic" pitchFamily="49"/>
              </a:rPr>
              <a:t>ungeradzahlige</a:t>
            </a:r>
            <a:r>
              <a:rPr lang="en-US" sz="1400" dirty="0">
                <a:solidFill>
                  <a:srgbClr val="000000"/>
                </a:solidFill>
                <a:latin typeface="Arial Regular"/>
                <a:ea typeface="ＭＳ Ｐゴシック" pitchFamily="34"/>
                <a:cs typeface="MS Gothic" pitchFamily="49"/>
              </a:rPr>
              <a:t> OT</a:t>
            </a:r>
          </a:p>
        </p:txBody>
      </p:sp>
      <p:sp>
        <p:nvSpPr>
          <p:cNvPr id="11" name="Rectangle 10">
            <a:extLst>
              <a:ext uri="{FF2B5EF4-FFF2-40B4-BE49-F238E27FC236}">
                <a16:creationId xmlns:a16="http://schemas.microsoft.com/office/drawing/2014/main" id="{0FD916B1-CC60-6046-BEB4-FA319AF7749B}"/>
              </a:ext>
            </a:extLst>
          </p:cNvPr>
          <p:cNvSpPr/>
          <p:nvPr/>
        </p:nvSpPr>
        <p:spPr>
          <a:xfrm>
            <a:off x="2322696" y="5740021"/>
            <a:ext cx="1823536" cy="476983"/>
          </a:xfrm>
          <a:prstGeom prst="rect">
            <a:avLst/>
          </a:prstGeom>
          <a:noFill/>
          <a:ln cap="flat">
            <a:noFill/>
            <a:prstDash val="solid"/>
          </a:ln>
        </p:spPr>
        <p:txBody>
          <a:bodyPr vert="horz" wrap="square" lIns="61235" tIns="31842" rIns="61235" bIns="31842" anchor="t" anchorCtr="0" compatLnSpc="0">
            <a:spAutoFit/>
          </a:bodyPr>
          <a:lstStyle/>
          <a:p>
            <a:pPr hangingPunct="0">
              <a:tabLst>
                <a:tab pos="0" algn="l"/>
                <a:tab pos="304706" algn="l"/>
                <a:tab pos="610147" algn="l"/>
                <a:tab pos="915834" algn="l"/>
                <a:tab pos="1221520" algn="l"/>
                <a:tab pos="1527206" algn="l"/>
                <a:tab pos="1832893" algn="l"/>
                <a:tab pos="2138578" algn="l"/>
                <a:tab pos="2444264" algn="l"/>
                <a:tab pos="2749950" algn="l"/>
                <a:tab pos="3055636" algn="l"/>
                <a:tab pos="3361323" algn="l"/>
                <a:tab pos="3667009" algn="l"/>
                <a:tab pos="3972695" algn="l"/>
                <a:tab pos="4278381" algn="l"/>
                <a:tab pos="4584067" algn="l"/>
                <a:tab pos="4889752" algn="l"/>
                <a:tab pos="5195440" algn="l"/>
                <a:tab pos="5501126" algn="l"/>
                <a:tab pos="5806812" algn="l"/>
                <a:tab pos="6112498" algn="l"/>
              </a:tabLst>
            </a:pPr>
            <a:r>
              <a:rPr lang="en-US" sz="1400" dirty="0" err="1">
                <a:solidFill>
                  <a:srgbClr val="000000"/>
                </a:solidFill>
                <a:latin typeface="Arial" panose="020B0604020202020204" pitchFamily="34" charset="0"/>
                <a:ea typeface="ＭＳ Ｐゴシック" pitchFamily="34"/>
                <a:cs typeface="Arial" panose="020B0604020202020204" pitchFamily="34" charset="0"/>
              </a:rPr>
              <a:t>Rechteck</a:t>
            </a:r>
            <a:r>
              <a:rPr lang="en-US" sz="1400" dirty="0">
                <a:solidFill>
                  <a:srgbClr val="000000"/>
                </a:solidFill>
                <a:latin typeface="Arial" panose="020B0604020202020204" pitchFamily="34" charset="0"/>
                <a:ea typeface="ＭＳ Ｐゴシック" pitchFamily="34"/>
                <a:cs typeface="Arial" panose="020B0604020202020204" pitchFamily="34" charset="0"/>
              </a:rPr>
              <a:t> (Square)</a:t>
            </a:r>
            <a:br>
              <a:rPr lang="en-US" sz="1400" dirty="0">
                <a:solidFill>
                  <a:srgbClr val="000000"/>
                </a:solidFill>
                <a:latin typeface="Arial" panose="020B0604020202020204" pitchFamily="34" charset="0"/>
                <a:ea typeface="ＭＳ Ｐゴシック" pitchFamily="34"/>
                <a:cs typeface="Arial" panose="020B0604020202020204" pitchFamily="34" charset="0"/>
              </a:rPr>
            </a:br>
            <a:r>
              <a:rPr lang="de-AT" sz="1400" dirty="0">
                <a:solidFill>
                  <a:srgbClr val="4C4C4C"/>
                </a:solidFill>
                <a:effectLst/>
                <a:latin typeface="Arial" panose="020B0604020202020204" pitchFamily="34" charset="0"/>
                <a:cs typeface="Arial" panose="020B0604020202020204" pitchFamily="34" charset="0"/>
              </a:rPr>
              <a:t>ungeradzahlige OT</a:t>
            </a:r>
            <a:endParaRPr lang="en-US" sz="1400" dirty="0">
              <a:solidFill>
                <a:srgbClr val="000000"/>
              </a:solidFill>
              <a:latin typeface="Arial" panose="020B0604020202020204" pitchFamily="34" charset="0"/>
              <a:ea typeface="ＭＳ Ｐゴシック" pitchFamily="34"/>
              <a:cs typeface="Arial" panose="020B0604020202020204" pitchFamily="34" charset="0"/>
            </a:endParaRPr>
          </a:p>
        </p:txBody>
      </p:sp>
      <p:sp>
        <p:nvSpPr>
          <p:cNvPr id="12" name="Rectangle 11">
            <a:extLst>
              <a:ext uri="{FF2B5EF4-FFF2-40B4-BE49-F238E27FC236}">
                <a16:creationId xmlns:a16="http://schemas.microsoft.com/office/drawing/2014/main" id="{D86B6300-010B-5B41-B3BD-2A63FB42BBB7}"/>
              </a:ext>
            </a:extLst>
          </p:cNvPr>
          <p:cNvSpPr/>
          <p:nvPr/>
        </p:nvSpPr>
        <p:spPr>
          <a:xfrm>
            <a:off x="5373929" y="5687358"/>
            <a:ext cx="1823537" cy="270773"/>
          </a:xfrm>
          <a:prstGeom prst="rect">
            <a:avLst/>
          </a:prstGeom>
          <a:noFill/>
          <a:ln cap="flat">
            <a:noFill/>
            <a:prstDash val="solid"/>
          </a:ln>
        </p:spPr>
        <p:txBody>
          <a:bodyPr vert="horz" wrap="square" lIns="61235" tIns="31842" rIns="61235" bIns="31842" anchor="t" anchorCtr="0" compatLnSpc="0">
            <a:spAutoFit/>
          </a:bodyPr>
          <a:lstStyle/>
          <a:p>
            <a:pPr hangingPunct="0">
              <a:tabLst>
                <a:tab pos="0" algn="l"/>
                <a:tab pos="304706" algn="l"/>
                <a:tab pos="610147" algn="l"/>
                <a:tab pos="915834" algn="l"/>
                <a:tab pos="1221520" algn="l"/>
                <a:tab pos="1527206" algn="l"/>
                <a:tab pos="1832893" algn="l"/>
                <a:tab pos="2138578" algn="l"/>
                <a:tab pos="2444264" algn="l"/>
                <a:tab pos="2749950" algn="l"/>
                <a:tab pos="3055636" algn="l"/>
                <a:tab pos="3361323" algn="l"/>
                <a:tab pos="3667009" algn="l"/>
                <a:tab pos="3972695" algn="l"/>
                <a:tab pos="4278381" algn="l"/>
                <a:tab pos="4584067" algn="l"/>
                <a:tab pos="4889752" algn="l"/>
                <a:tab pos="5195440" algn="l"/>
                <a:tab pos="5501126" algn="l"/>
                <a:tab pos="5806812" algn="l"/>
                <a:tab pos="6112498" algn="l"/>
              </a:tabLst>
            </a:pPr>
            <a:r>
              <a:rPr lang="en-US" sz="1400" dirty="0" err="1">
                <a:solidFill>
                  <a:srgbClr val="000000"/>
                </a:solidFill>
                <a:latin typeface="Arial Regular"/>
                <a:ea typeface="ＭＳ Ｐゴシック" pitchFamily="34"/>
                <a:cs typeface="MS Gothic" pitchFamily="49"/>
              </a:rPr>
              <a:t>Puls</a:t>
            </a:r>
            <a:r>
              <a:rPr lang="en-US" sz="1400" dirty="0">
                <a:solidFill>
                  <a:srgbClr val="000000"/>
                </a:solidFill>
                <a:latin typeface="Arial Regular"/>
                <a:ea typeface="ＭＳ Ｐゴシック" pitchFamily="34"/>
                <a:cs typeface="MS Gothic" pitchFamily="49"/>
              </a:rPr>
              <a:t> (Pulse)</a:t>
            </a:r>
          </a:p>
        </p:txBody>
      </p:sp>
      <p:pic>
        <p:nvPicPr>
          <p:cNvPr id="13" name="Grafik 12">
            <a:extLst>
              <a:ext uri="{FF2B5EF4-FFF2-40B4-BE49-F238E27FC236}">
                <a16:creationId xmlns:a16="http://schemas.microsoft.com/office/drawing/2014/main" id="{FDBF3DDF-2E2B-154D-A513-9A6CB52131C0}"/>
              </a:ext>
            </a:extLst>
          </p:cNvPr>
          <p:cNvPicPr>
            <a:picLocks noChangeAspect="1"/>
          </p:cNvPicPr>
          <p:nvPr/>
        </p:nvPicPr>
        <p:blipFill>
          <a:blip r:embed="rId13"/>
          <a:stretch>
            <a:fillRect/>
          </a:stretch>
        </p:blipFill>
        <p:spPr>
          <a:xfrm>
            <a:off x="1302411" y="1631939"/>
            <a:ext cx="2184532" cy="1399466"/>
          </a:xfrm>
          <a:prstGeom prst="rect">
            <a:avLst/>
          </a:prstGeom>
        </p:spPr>
      </p:pic>
      <p:pic>
        <p:nvPicPr>
          <p:cNvPr id="14" name="Grafik 13">
            <a:extLst>
              <a:ext uri="{FF2B5EF4-FFF2-40B4-BE49-F238E27FC236}">
                <a16:creationId xmlns:a16="http://schemas.microsoft.com/office/drawing/2014/main" id="{99152D21-B47B-3E44-818E-08E3A82E7261}"/>
              </a:ext>
            </a:extLst>
          </p:cNvPr>
          <p:cNvPicPr>
            <a:picLocks noChangeAspect="1"/>
          </p:cNvPicPr>
          <p:nvPr/>
        </p:nvPicPr>
        <p:blipFill>
          <a:blip r:embed="rId14"/>
          <a:stretch>
            <a:fillRect/>
          </a:stretch>
        </p:blipFill>
        <p:spPr>
          <a:xfrm>
            <a:off x="6148193" y="1687024"/>
            <a:ext cx="2098547" cy="1344381"/>
          </a:xfrm>
          <a:prstGeom prst="rect">
            <a:avLst/>
          </a:prstGeom>
        </p:spPr>
      </p:pic>
      <p:pic>
        <p:nvPicPr>
          <p:cNvPr id="15" name="Grafik 14">
            <a:extLst>
              <a:ext uri="{FF2B5EF4-FFF2-40B4-BE49-F238E27FC236}">
                <a16:creationId xmlns:a16="http://schemas.microsoft.com/office/drawing/2014/main" id="{EB4872AA-7F48-7840-B0A9-9997CCE46E62}"/>
              </a:ext>
            </a:extLst>
          </p:cNvPr>
          <p:cNvPicPr>
            <a:picLocks noChangeAspect="1"/>
          </p:cNvPicPr>
          <p:nvPr/>
        </p:nvPicPr>
        <p:blipFill>
          <a:blip r:embed="rId15"/>
          <a:stretch>
            <a:fillRect/>
          </a:stretch>
        </p:blipFill>
        <p:spPr>
          <a:xfrm>
            <a:off x="3668765" y="1589790"/>
            <a:ext cx="2316117" cy="1483763"/>
          </a:xfrm>
          <a:prstGeom prst="rect">
            <a:avLst/>
          </a:prstGeom>
        </p:spPr>
      </p:pic>
      <p:pic>
        <p:nvPicPr>
          <p:cNvPr id="16" name="Grafik 15">
            <a:extLst>
              <a:ext uri="{FF2B5EF4-FFF2-40B4-BE49-F238E27FC236}">
                <a16:creationId xmlns:a16="http://schemas.microsoft.com/office/drawing/2014/main" id="{D2BEAA42-2379-794D-97D0-34148F6E2601}"/>
              </a:ext>
            </a:extLst>
          </p:cNvPr>
          <p:cNvPicPr>
            <a:picLocks noChangeAspect="1"/>
          </p:cNvPicPr>
          <p:nvPr/>
        </p:nvPicPr>
        <p:blipFill>
          <a:blip r:embed="rId16"/>
          <a:stretch>
            <a:fillRect/>
          </a:stretch>
        </p:blipFill>
        <p:spPr>
          <a:xfrm>
            <a:off x="2146236" y="4154412"/>
            <a:ext cx="2475096" cy="1585609"/>
          </a:xfrm>
          <a:prstGeom prst="rect">
            <a:avLst/>
          </a:prstGeom>
        </p:spPr>
      </p:pic>
      <p:pic>
        <p:nvPicPr>
          <p:cNvPr id="17" name="Grafik 16">
            <a:extLst>
              <a:ext uri="{FF2B5EF4-FFF2-40B4-BE49-F238E27FC236}">
                <a16:creationId xmlns:a16="http://schemas.microsoft.com/office/drawing/2014/main" id="{284833B1-29A3-BE4A-AC09-01E097C0907A}"/>
              </a:ext>
            </a:extLst>
          </p:cNvPr>
          <p:cNvPicPr>
            <a:picLocks noChangeAspect="1"/>
          </p:cNvPicPr>
          <p:nvPr/>
        </p:nvPicPr>
        <p:blipFill>
          <a:blip r:embed="rId17"/>
          <a:stretch>
            <a:fillRect/>
          </a:stretch>
        </p:blipFill>
        <p:spPr>
          <a:xfrm>
            <a:off x="5159693" y="4185285"/>
            <a:ext cx="2378715" cy="1523865"/>
          </a:xfrm>
          <a:prstGeom prst="rect">
            <a:avLst/>
          </a:prstGeom>
        </p:spPr>
      </p:pic>
      <p:pic>
        <p:nvPicPr>
          <p:cNvPr id="20" name="sine">
            <a:hlinkClick r:id="" action="ppaction://media"/>
            <a:extLst>
              <a:ext uri="{FF2B5EF4-FFF2-40B4-BE49-F238E27FC236}">
                <a16:creationId xmlns:a16="http://schemas.microsoft.com/office/drawing/2014/main" id="{ACB63109-2059-2F4B-8D2C-743DA463BE46}"/>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2046187" y="1241633"/>
            <a:ext cx="553018" cy="553018"/>
          </a:xfrm>
          <a:prstGeom prst="rect">
            <a:avLst/>
          </a:prstGeom>
        </p:spPr>
      </p:pic>
      <p:pic>
        <p:nvPicPr>
          <p:cNvPr id="21" name="triangle">
            <a:hlinkClick r:id="" action="ppaction://media"/>
            <a:extLst>
              <a:ext uri="{FF2B5EF4-FFF2-40B4-BE49-F238E27FC236}">
                <a16:creationId xmlns:a16="http://schemas.microsoft.com/office/drawing/2014/main" id="{7B6AB549-E8CB-3A44-B7D0-C5C4BEC23472}"/>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4550314" y="1195391"/>
            <a:ext cx="553018" cy="553018"/>
          </a:xfrm>
          <a:prstGeom prst="rect">
            <a:avLst/>
          </a:prstGeom>
        </p:spPr>
      </p:pic>
      <p:pic>
        <p:nvPicPr>
          <p:cNvPr id="22" name="saw">
            <a:hlinkClick r:id="" action="ppaction://media"/>
            <a:extLst>
              <a:ext uri="{FF2B5EF4-FFF2-40B4-BE49-F238E27FC236}">
                <a16:creationId xmlns:a16="http://schemas.microsoft.com/office/drawing/2014/main" id="{19D810EF-BDAC-284A-8D11-0E74666FF87A}"/>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6456168" y="1195391"/>
            <a:ext cx="553018" cy="553018"/>
          </a:xfrm>
          <a:prstGeom prst="rect">
            <a:avLst/>
          </a:prstGeom>
        </p:spPr>
      </p:pic>
      <p:pic>
        <p:nvPicPr>
          <p:cNvPr id="23" name="square">
            <a:hlinkClick r:id="" action="ppaction://media"/>
            <a:extLst>
              <a:ext uri="{FF2B5EF4-FFF2-40B4-BE49-F238E27FC236}">
                <a16:creationId xmlns:a16="http://schemas.microsoft.com/office/drawing/2014/main" id="{C4CD0205-6669-1248-A997-D5C00B5AC9B0}"/>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2933925" y="3775264"/>
            <a:ext cx="553018" cy="553018"/>
          </a:xfrm>
          <a:prstGeom prst="rect">
            <a:avLst/>
          </a:prstGeom>
        </p:spPr>
      </p:pic>
      <p:pic>
        <p:nvPicPr>
          <p:cNvPr id="24" name="pwm">
            <a:hlinkClick r:id="" action="ppaction://media"/>
            <a:extLst>
              <a:ext uri="{FF2B5EF4-FFF2-40B4-BE49-F238E27FC236}">
                <a16:creationId xmlns:a16="http://schemas.microsoft.com/office/drawing/2014/main" id="{CAE27C9F-106E-0447-B9E8-92936CC56943}"/>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5871684" y="3742283"/>
            <a:ext cx="553018" cy="553018"/>
          </a:xfrm>
          <a:prstGeom prst="rect">
            <a:avLst/>
          </a:prstGeom>
        </p:spPr>
      </p:pic>
      <p:sp>
        <p:nvSpPr>
          <p:cNvPr id="5" name="Textfeld 4">
            <a:extLst>
              <a:ext uri="{FF2B5EF4-FFF2-40B4-BE49-F238E27FC236}">
                <a16:creationId xmlns:a16="http://schemas.microsoft.com/office/drawing/2014/main" id="{FBE96F95-AA1E-B990-E5B0-E53B8E51512A}"/>
              </a:ext>
            </a:extLst>
          </p:cNvPr>
          <p:cNvSpPr txBox="1"/>
          <p:nvPr/>
        </p:nvSpPr>
        <p:spPr>
          <a:xfrm>
            <a:off x="5349897" y="6055628"/>
            <a:ext cx="2145139" cy="523220"/>
          </a:xfrm>
          <a:prstGeom prst="rect">
            <a:avLst/>
          </a:prstGeom>
          <a:noFill/>
        </p:spPr>
        <p:txBody>
          <a:bodyPr wrap="none" rtlCol="0">
            <a:spAutoFit/>
          </a:bodyPr>
          <a:lstStyle/>
          <a:p>
            <a:r>
              <a:rPr lang="en-US" sz="1400" dirty="0" err="1">
                <a:solidFill>
                  <a:srgbClr val="000000"/>
                </a:solidFill>
                <a:latin typeface="Arial Regular"/>
                <a:ea typeface="ＭＳ Ｐゴシック" pitchFamily="34"/>
                <a:cs typeface="MS Gothic" pitchFamily="49"/>
              </a:rPr>
              <a:t>Pulsweitenmodulation</a:t>
            </a:r>
            <a:endParaRPr lang="en-US" sz="1400" dirty="0">
              <a:solidFill>
                <a:srgbClr val="000000"/>
              </a:solidFill>
              <a:latin typeface="Arial Regular"/>
              <a:ea typeface="ＭＳ Ｐゴシック" pitchFamily="34"/>
              <a:cs typeface="MS Gothic" pitchFamily="49"/>
            </a:endParaRPr>
          </a:p>
          <a:p>
            <a:r>
              <a:rPr lang="en-US" sz="1400" dirty="0">
                <a:solidFill>
                  <a:srgbClr val="000000"/>
                </a:solidFill>
                <a:latin typeface="Arial Regular"/>
                <a:ea typeface="ＭＳ Ｐゴシック" pitchFamily="34"/>
                <a:cs typeface="MS Gothic" pitchFamily="49"/>
              </a:rPr>
              <a:t>(Pulse width modulation)</a:t>
            </a:r>
          </a:p>
        </p:txBody>
      </p:sp>
    </p:spTree>
    <p:extLst>
      <p:ext uri="{BB962C8B-B14F-4D97-AF65-F5344CB8AC3E}">
        <p14:creationId xmlns:p14="http://schemas.microsoft.com/office/powerpoint/2010/main" val="134901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42"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042" fill="hold"/>
                                        <p:tgtEl>
                                          <p:spTgt spid="2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042" fill="hold"/>
                                        <p:tgtEl>
                                          <p:spTgt spid="2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2042" fill="hold"/>
                                        <p:tgtEl>
                                          <p:spTgt spid="2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2042"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20"/>
                </p:tgtEl>
              </p:cMediaNode>
            </p:audio>
            <p:audio>
              <p:cMediaNode vol="80000">
                <p:cTn id="24" fill="hold" display="0">
                  <p:stCondLst>
                    <p:cond delay="indefinite"/>
                  </p:stCondLst>
                  <p:endCondLst>
                    <p:cond evt="onStopAudio" delay="0">
                      <p:tgtEl>
                        <p:sldTgt/>
                      </p:tgtEl>
                    </p:cond>
                  </p:endCondLst>
                </p:cTn>
                <p:tgtEl>
                  <p:spTgt spid="21"/>
                </p:tgtEl>
              </p:cMediaNode>
            </p:audio>
            <p:audio>
              <p:cMediaNode vol="80000">
                <p:cTn id="25" fill="hold" display="0">
                  <p:stCondLst>
                    <p:cond delay="indefinite"/>
                  </p:stCondLst>
                  <p:endCondLst>
                    <p:cond evt="onStopAudio" delay="0">
                      <p:tgtEl>
                        <p:sldTgt/>
                      </p:tgtEl>
                    </p:cond>
                  </p:endCondLst>
                </p:cTn>
                <p:tgtEl>
                  <p:spTgt spid="22"/>
                </p:tgtEl>
              </p:cMediaNode>
            </p:audio>
            <p:audio>
              <p:cMediaNode vol="80000">
                <p:cTn id="26" fill="hold" display="0">
                  <p:stCondLst>
                    <p:cond delay="indefinite"/>
                  </p:stCondLst>
                  <p:endCondLst>
                    <p:cond evt="onStopAudio" delay="0">
                      <p:tgtEl>
                        <p:sldTgt/>
                      </p:tgtEl>
                    </p:cond>
                  </p:endCondLst>
                </p:cTn>
                <p:tgtEl>
                  <p:spTgt spid="23"/>
                </p:tgtEl>
              </p:cMediaNode>
            </p:audio>
            <p:audio>
              <p:cMediaNode vol="80000">
                <p:cTn id="27" fill="hold" display="0">
                  <p:stCondLst>
                    <p:cond delay="indefinite"/>
                  </p:stCondLst>
                  <p:endCondLst>
                    <p:cond evt="onStopAudio" delay="0">
                      <p:tgtEl>
                        <p:sldTgt/>
                      </p:tgtEl>
                    </p:cond>
                  </p:endCondLst>
                </p:cTn>
                <p:tgtEl>
                  <p:spTgt spid="2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5077E-6C1F-F89C-3720-FE03AFF657A9}"/>
            </a:ext>
          </a:extLst>
        </p:cNvPr>
        <p:cNvGrpSpPr/>
        <p:nvPr/>
      </p:nvGrpSpPr>
      <p:grpSpPr>
        <a:xfrm>
          <a:off x="0" y="0"/>
          <a:ext cx="0" cy="0"/>
          <a:chOff x="0" y="0"/>
          <a:chExt cx="0" cy="0"/>
        </a:xfrm>
      </p:grpSpPr>
      <p:sp>
        <p:nvSpPr>
          <p:cNvPr id="6" name="Textfeld 5">
            <a:extLst>
              <a:ext uri="{FF2B5EF4-FFF2-40B4-BE49-F238E27FC236}">
                <a16:creationId xmlns:a16="http://schemas.microsoft.com/office/drawing/2014/main" id="{4999674D-EF1B-B833-2134-76E93C2CCD36}"/>
              </a:ext>
            </a:extLst>
          </p:cNvPr>
          <p:cNvSpPr txBox="1"/>
          <p:nvPr/>
        </p:nvSpPr>
        <p:spPr>
          <a:xfrm>
            <a:off x="979326" y="1412776"/>
            <a:ext cx="7121065" cy="3785652"/>
          </a:xfrm>
          <a:prstGeom prst="rect">
            <a:avLst/>
          </a:prstGeom>
          <a:noFill/>
        </p:spPr>
        <p:txBody>
          <a:bodyPr wrap="square">
            <a:spAutoFit/>
          </a:bodyPr>
          <a:lstStyle/>
          <a:p>
            <a:r>
              <a:rPr lang="de-AT" sz="2000" b="0" i="0" u="none" strike="noStrike" dirty="0">
                <a:solidFill>
                  <a:srgbClr val="000000"/>
                </a:solidFill>
                <a:effectLst/>
                <a:latin typeface="-webkit-standard"/>
              </a:rPr>
              <a:t>Der DC-Offset wird durch Fehlschaltungen hervorgerufen, wenn unterschiedliche Eingangsspannungen bei der Aufnahme genutzt werden. Das Phänomen wird erst dann erkennbar, wenn man eine Spannung von Null Volt zum Vergleich hat. In unserem Fall die Nulllinie in unserer Software. DC Offset wird auch Gleichspannungsoffset genannt.</a:t>
            </a:r>
            <a:br>
              <a:rPr lang="de-AT" sz="2000" dirty="0"/>
            </a:br>
            <a:endParaRPr lang="de-AT" sz="2000" dirty="0"/>
          </a:p>
          <a:p>
            <a:r>
              <a:rPr lang="de-DE" sz="2000" dirty="0"/>
              <a:t>Ein Ton, der einen DC-Offset aufweist, erreicht bei der Verstärkung oder Normalisierung nicht die größtmögliche Lautstärke. Das liegt daran, dass der Offset den </a:t>
            </a:r>
            <a:r>
              <a:rPr lang="de-DE" sz="2000" dirty="0" err="1"/>
              <a:t>Headroom</a:t>
            </a:r>
            <a:r>
              <a:rPr lang="de-DE" sz="2000" dirty="0"/>
              <a:t> zwischen dem Spitzenpegel des Tons und dem maximal möglichen Pegel ohne Clipping reduziert.</a:t>
            </a:r>
          </a:p>
        </p:txBody>
      </p:sp>
      <p:sp>
        <p:nvSpPr>
          <p:cNvPr id="7" name="Rectangle 1">
            <a:extLst>
              <a:ext uri="{FF2B5EF4-FFF2-40B4-BE49-F238E27FC236}">
                <a16:creationId xmlns:a16="http://schemas.microsoft.com/office/drawing/2014/main" id="{0B3C3068-A5A3-36DF-EF29-234B83EDE7A5}"/>
              </a:ext>
            </a:extLst>
          </p:cNvPr>
          <p:cNvSpPr/>
          <p:nvPr/>
        </p:nvSpPr>
        <p:spPr>
          <a:xfrm>
            <a:off x="979327" y="681546"/>
            <a:ext cx="1385333" cy="406783"/>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DC Offset</a:t>
            </a:r>
          </a:p>
        </p:txBody>
      </p:sp>
    </p:spTree>
    <p:extLst>
      <p:ext uri="{BB962C8B-B14F-4D97-AF65-F5344CB8AC3E}">
        <p14:creationId xmlns:p14="http://schemas.microsoft.com/office/powerpoint/2010/main" val="567876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DEC5FB-0924-2279-6838-F68F51DBAE17}"/>
            </a:ext>
          </a:extLst>
        </p:cNvPr>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401FB65A-5452-F4F2-C42C-670988E8C1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456" y="1658530"/>
            <a:ext cx="8178799" cy="43854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1C506267-E3EF-6654-E171-462AB713F798}"/>
              </a:ext>
            </a:extLst>
          </p:cNvPr>
          <p:cNvSpPr/>
          <p:nvPr/>
        </p:nvSpPr>
        <p:spPr>
          <a:xfrm>
            <a:off x="481456" y="814055"/>
            <a:ext cx="1385333" cy="406783"/>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DC Offset</a:t>
            </a:r>
          </a:p>
        </p:txBody>
      </p:sp>
    </p:spTree>
    <p:extLst>
      <p:ext uri="{BB962C8B-B14F-4D97-AF65-F5344CB8AC3E}">
        <p14:creationId xmlns:p14="http://schemas.microsoft.com/office/powerpoint/2010/main" val="3467557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566DD-EB19-374B-A93E-FF1669B172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82C94FF-9F08-1F8A-0129-FF7848EAE719}"/>
              </a:ext>
            </a:extLst>
          </p:cNvPr>
          <p:cNvSpPr/>
          <p:nvPr/>
        </p:nvSpPr>
        <p:spPr>
          <a:xfrm>
            <a:off x="979327" y="681546"/>
            <a:ext cx="1385333" cy="406783"/>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DC Offset</a:t>
            </a:r>
          </a:p>
        </p:txBody>
      </p:sp>
      <p:sp>
        <p:nvSpPr>
          <p:cNvPr id="6" name="Textfeld 5">
            <a:extLst>
              <a:ext uri="{FF2B5EF4-FFF2-40B4-BE49-F238E27FC236}">
                <a16:creationId xmlns:a16="http://schemas.microsoft.com/office/drawing/2014/main" id="{D2B82BF2-A2B5-08F6-3090-DD0099997198}"/>
              </a:ext>
            </a:extLst>
          </p:cNvPr>
          <p:cNvSpPr txBox="1"/>
          <p:nvPr/>
        </p:nvSpPr>
        <p:spPr>
          <a:xfrm>
            <a:off x="1004368" y="1467473"/>
            <a:ext cx="7574900" cy="4708981"/>
          </a:xfrm>
          <a:prstGeom prst="rect">
            <a:avLst/>
          </a:prstGeom>
          <a:noFill/>
        </p:spPr>
        <p:txBody>
          <a:bodyPr wrap="square">
            <a:spAutoFit/>
          </a:bodyPr>
          <a:lstStyle/>
          <a:p>
            <a:pPr marL="342900" indent="-342900">
              <a:buFont typeface="Arial" panose="020B0604020202020204" pitchFamily="34" charset="0"/>
              <a:buChar char="•"/>
            </a:pPr>
            <a:r>
              <a:rPr lang="de-DE" sz="2000" dirty="0"/>
              <a:t>Der DC-Offset sich möglicherweise auf die gesamte Mischung ausweiten, da ein Ton mit Gleichspannungsversatz und ein Ton ohne Gleichspannungsversatz beim Mischen einen Gleichspannungsversatz aufweisen.</a:t>
            </a:r>
          </a:p>
          <a:p>
            <a:pPr marL="342900" indent="-342900">
              <a:buFont typeface="Arial" panose="020B0604020202020204" pitchFamily="34" charset="0"/>
              <a:buChar char="•"/>
            </a:pPr>
            <a:r>
              <a:rPr lang="de-DE" sz="2000" dirty="0"/>
              <a:t>Der Gleichstromversatz kann zu unhörbaren Verzerrungen bei niedrigen Pegeln führen. Die Verzerrung kann hörbar werden, wenn Effekte angewendet werden, die den Frequenzinhalt verändern, oder wenn das Audio in ein größenkomprimiertes Format wie MP3 exportiert wird.</a:t>
            </a:r>
          </a:p>
          <a:p>
            <a:pPr marL="342900" indent="-342900">
              <a:buFont typeface="Arial" panose="020B0604020202020204" pitchFamily="34" charset="0"/>
              <a:buChar char="•"/>
            </a:pPr>
            <a:r>
              <a:rPr lang="de-DE" sz="2000" dirty="0"/>
              <a:t>Der DC-Versatz kann hörbare Klicks verursachen, wenn Audioabschnitte ausgeschnitten und zusammengefügt werden, und er kann bei der Wiedergabe am Anfang und am Ende des Tracks ein Klicken verursachen, auch ohne Bearbeitung.</a:t>
            </a:r>
          </a:p>
          <a:p>
            <a:pPr marL="342900" indent="-342900">
              <a:buFont typeface="Arial" panose="020B0604020202020204" pitchFamily="34" charset="0"/>
              <a:buChar char="•"/>
            </a:pPr>
            <a:r>
              <a:rPr lang="de-DE" sz="2000" dirty="0"/>
              <a:t>Der Gleichstromversatz wird noch größer, wenn die Aufnahme verstärkt wird.</a:t>
            </a:r>
          </a:p>
        </p:txBody>
      </p:sp>
    </p:spTree>
    <p:extLst>
      <p:ext uri="{BB962C8B-B14F-4D97-AF65-F5344CB8AC3E}">
        <p14:creationId xmlns:p14="http://schemas.microsoft.com/office/powerpoint/2010/main" val="3178714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35">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8F5A45-E0F9-F144-97E0-D32D5AA35CCE}"/>
              </a:ext>
            </a:extLst>
          </p:cNvPr>
          <p:cNvSpPr/>
          <p:nvPr/>
        </p:nvSpPr>
        <p:spPr>
          <a:xfrm>
            <a:off x="1530873" y="664239"/>
            <a:ext cx="1747676"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Klinkenkabel</a:t>
            </a:r>
          </a:p>
        </p:txBody>
      </p:sp>
      <p:pic>
        <p:nvPicPr>
          <p:cNvPr id="3" name="Picture 2">
            <a:extLst>
              <a:ext uri="{FF2B5EF4-FFF2-40B4-BE49-F238E27FC236}">
                <a16:creationId xmlns:a16="http://schemas.microsoft.com/office/drawing/2014/main" id="{68FD8567-888C-DC41-ABD3-1501BE5ACF3B}"/>
              </a:ext>
            </a:extLst>
          </p:cNvPr>
          <p:cNvPicPr>
            <a:picLocks noChangeAspect="1"/>
          </p:cNvPicPr>
          <p:nvPr/>
        </p:nvPicPr>
        <p:blipFill>
          <a:blip r:embed="rId3"/>
          <a:srcRect/>
          <a:stretch>
            <a:fillRect/>
          </a:stretch>
        </p:blipFill>
        <p:spPr>
          <a:xfrm>
            <a:off x="0" y="1148188"/>
            <a:ext cx="5025623" cy="4077971"/>
          </a:xfrm>
          <a:prstGeom prst="rect">
            <a:avLst/>
          </a:prstGeom>
          <a:noFill/>
          <a:ln cap="flat">
            <a:noFill/>
          </a:ln>
          <a:effectLst>
            <a:outerShdw dist="23040" dir="5400000" algn="tl">
              <a:srgbClr val="000000">
                <a:alpha val="35000"/>
              </a:srgbClr>
            </a:outerShdw>
          </a:effectLst>
        </p:spPr>
      </p:pic>
      <p:pic>
        <p:nvPicPr>
          <p:cNvPr id="4" name="Picture 3">
            <a:extLst>
              <a:ext uri="{FF2B5EF4-FFF2-40B4-BE49-F238E27FC236}">
                <a16:creationId xmlns:a16="http://schemas.microsoft.com/office/drawing/2014/main" id="{B9CE5CD2-2685-4943-9BE6-E98C1568026B}"/>
              </a:ext>
            </a:extLst>
          </p:cNvPr>
          <p:cNvPicPr>
            <a:picLocks noChangeAspect="1"/>
          </p:cNvPicPr>
          <p:nvPr/>
        </p:nvPicPr>
        <p:blipFill>
          <a:blip r:embed="rId4"/>
          <a:srcRect/>
          <a:stretch>
            <a:fillRect/>
          </a:stretch>
        </p:blipFill>
        <p:spPr>
          <a:xfrm>
            <a:off x="4433912" y="2530479"/>
            <a:ext cx="4193244" cy="4193244"/>
          </a:xfrm>
          <a:prstGeom prst="rect">
            <a:avLst/>
          </a:prstGeom>
          <a:noFill/>
          <a:ln cap="flat">
            <a:noFill/>
          </a:ln>
          <a:effectLst>
            <a:outerShdw dist="23040" dir="5400000" algn="tl">
              <a:srgbClr val="000000">
                <a:alpha val="35000"/>
              </a:srgbClr>
            </a:outerShdw>
          </a:effectLst>
        </p:spPr>
      </p:pic>
      <p:pic>
        <p:nvPicPr>
          <p:cNvPr id="5" name="Picture 4">
            <a:extLst>
              <a:ext uri="{FF2B5EF4-FFF2-40B4-BE49-F238E27FC236}">
                <a16:creationId xmlns:a16="http://schemas.microsoft.com/office/drawing/2014/main" id="{0A5E1AA4-5BE8-424B-B317-4415EFEE11DD}"/>
              </a:ext>
            </a:extLst>
          </p:cNvPr>
          <p:cNvPicPr>
            <a:picLocks noChangeAspect="1"/>
          </p:cNvPicPr>
          <p:nvPr/>
        </p:nvPicPr>
        <p:blipFill>
          <a:blip r:embed="rId5"/>
          <a:srcRect/>
          <a:stretch>
            <a:fillRect/>
          </a:stretch>
        </p:blipFill>
        <p:spPr>
          <a:xfrm>
            <a:off x="4641273" y="361"/>
            <a:ext cx="4031927" cy="4031927"/>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36">
    <p:bg>
      <p:bgPr>
        <a:solidFill>
          <a:srgbClr val="FFFF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2675F8-CFED-7F4C-920A-FB2893BC03B5}"/>
              </a:ext>
            </a:extLst>
          </p:cNvPr>
          <p:cNvPicPr>
            <a:picLocks noChangeAspect="1"/>
          </p:cNvPicPr>
          <p:nvPr/>
        </p:nvPicPr>
        <p:blipFill>
          <a:blip r:embed="rId3"/>
          <a:srcRect/>
          <a:stretch>
            <a:fillRect/>
          </a:stretch>
        </p:blipFill>
        <p:spPr>
          <a:xfrm>
            <a:off x="1" y="595010"/>
            <a:ext cx="5008315" cy="2378925"/>
          </a:xfrm>
          <a:prstGeom prst="rect">
            <a:avLst/>
          </a:prstGeom>
          <a:noFill/>
          <a:ln cap="flat">
            <a:noFill/>
          </a:ln>
          <a:effectLst>
            <a:outerShdw dist="23040" dir="5400000" algn="tl">
              <a:srgbClr val="000000">
                <a:alpha val="35000"/>
              </a:srgbClr>
            </a:outerShdw>
          </a:effectLst>
        </p:spPr>
      </p:pic>
      <p:sp>
        <p:nvSpPr>
          <p:cNvPr id="3" name="Rectangle 2">
            <a:extLst>
              <a:ext uri="{FF2B5EF4-FFF2-40B4-BE49-F238E27FC236}">
                <a16:creationId xmlns:a16="http://schemas.microsoft.com/office/drawing/2014/main" id="{6BBDBAE6-0D14-C742-B19B-7FACCAA9FE1D}"/>
              </a:ext>
            </a:extLst>
          </p:cNvPr>
          <p:cNvSpPr/>
          <p:nvPr/>
        </p:nvSpPr>
        <p:spPr>
          <a:xfrm>
            <a:off x="1530873" y="664239"/>
            <a:ext cx="1514792"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XLR-Kabel</a:t>
            </a:r>
          </a:p>
        </p:txBody>
      </p:sp>
      <p:pic>
        <p:nvPicPr>
          <p:cNvPr id="4" name="Picture 3">
            <a:extLst>
              <a:ext uri="{FF2B5EF4-FFF2-40B4-BE49-F238E27FC236}">
                <a16:creationId xmlns:a16="http://schemas.microsoft.com/office/drawing/2014/main" id="{D25F06DA-D6CF-CC46-BA65-39EF3981C0CF}"/>
              </a:ext>
            </a:extLst>
          </p:cNvPr>
          <p:cNvPicPr>
            <a:picLocks noChangeAspect="1"/>
          </p:cNvPicPr>
          <p:nvPr/>
        </p:nvPicPr>
        <p:blipFill>
          <a:blip r:embed="rId4"/>
          <a:srcRect/>
          <a:stretch>
            <a:fillRect/>
          </a:stretch>
        </p:blipFill>
        <p:spPr>
          <a:xfrm>
            <a:off x="3120524" y="2945198"/>
            <a:ext cx="6023562" cy="3539488"/>
          </a:xfrm>
          <a:prstGeom prst="rect">
            <a:avLst/>
          </a:prstGeom>
          <a:noFill/>
          <a:ln cap="flat">
            <a:noFill/>
          </a:ln>
          <a:effectLst>
            <a:outerShdw dist="23040" dir="5400000" algn="tl">
              <a:srgbClr val="000000">
                <a:alpha val="35000"/>
              </a:srgbClr>
            </a:outerShdw>
          </a:effectLst>
        </p:spPr>
      </p:pic>
      <p:pic>
        <p:nvPicPr>
          <p:cNvPr id="5" name="Picture 4">
            <a:extLst>
              <a:ext uri="{FF2B5EF4-FFF2-40B4-BE49-F238E27FC236}">
                <a16:creationId xmlns:a16="http://schemas.microsoft.com/office/drawing/2014/main" id="{18CB5858-09F2-6842-9968-911ACFC20659}"/>
              </a:ext>
            </a:extLst>
          </p:cNvPr>
          <p:cNvPicPr>
            <a:picLocks noChangeAspect="1"/>
          </p:cNvPicPr>
          <p:nvPr/>
        </p:nvPicPr>
        <p:blipFill>
          <a:blip r:embed="rId5"/>
          <a:srcRect/>
          <a:stretch>
            <a:fillRect/>
          </a:stretch>
        </p:blipFill>
        <p:spPr>
          <a:xfrm>
            <a:off x="5497816" y="360"/>
            <a:ext cx="3645944" cy="2460890"/>
          </a:xfrm>
          <a:prstGeom prst="rect">
            <a:avLst/>
          </a:prstGeom>
          <a:noFill/>
          <a:ln cap="flat">
            <a:noFill/>
          </a:ln>
          <a:effectLst>
            <a:outerShdw dist="23040" dir="5400000" algn="tl">
              <a:srgbClr val="000000">
                <a:alpha val="35000"/>
              </a:srgbClr>
            </a:outerShdw>
          </a:effectLst>
        </p:spPr>
      </p:pic>
      <p:pic>
        <p:nvPicPr>
          <p:cNvPr id="6" name="Picture 5">
            <a:extLst>
              <a:ext uri="{FF2B5EF4-FFF2-40B4-BE49-F238E27FC236}">
                <a16:creationId xmlns:a16="http://schemas.microsoft.com/office/drawing/2014/main" id="{D13DC7EF-FC29-3646-B23D-D02186719FE5}"/>
              </a:ext>
            </a:extLst>
          </p:cNvPr>
          <p:cNvPicPr>
            <a:picLocks noChangeAspect="1"/>
          </p:cNvPicPr>
          <p:nvPr/>
        </p:nvPicPr>
        <p:blipFill>
          <a:blip r:embed="rId6"/>
          <a:srcRect/>
          <a:stretch>
            <a:fillRect/>
          </a:stretch>
        </p:blipFill>
        <p:spPr>
          <a:xfrm>
            <a:off x="1" y="3981999"/>
            <a:ext cx="3113338" cy="1843054"/>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37">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F7AA3-B96E-A54B-977B-7CAECC4BE81E}"/>
              </a:ext>
            </a:extLst>
          </p:cNvPr>
          <p:cNvSpPr/>
          <p:nvPr/>
        </p:nvSpPr>
        <p:spPr>
          <a:xfrm>
            <a:off x="1530873" y="664239"/>
            <a:ext cx="1747676"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Koaxialkabel</a:t>
            </a:r>
          </a:p>
        </p:txBody>
      </p:sp>
      <p:pic>
        <p:nvPicPr>
          <p:cNvPr id="3" name="Picture 2">
            <a:extLst>
              <a:ext uri="{FF2B5EF4-FFF2-40B4-BE49-F238E27FC236}">
                <a16:creationId xmlns:a16="http://schemas.microsoft.com/office/drawing/2014/main" id="{082A8D46-A91B-6942-B040-958656857170}"/>
              </a:ext>
            </a:extLst>
          </p:cNvPr>
          <p:cNvPicPr>
            <a:picLocks noChangeAspect="1"/>
          </p:cNvPicPr>
          <p:nvPr/>
        </p:nvPicPr>
        <p:blipFill>
          <a:blip r:embed="rId3"/>
          <a:srcRect/>
          <a:stretch>
            <a:fillRect/>
          </a:stretch>
        </p:blipFill>
        <p:spPr>
          <a:xfrm>
            <a:off x="5112159" y="733468"/>
            <a:ext cx="4031927" cy="4031927"/>
          </a:xfrm>
          <a:prstGeom prst="rect">
            <a:avLst/>
          </a:prstGeom>
          <a:noFill/>
          <a:ln cap="flat">
            <a:noFill/>
          </a:ln>
          <a:effectLst>
            <a:outerShdw dist="23040" dir="5400000" algn="tl">
              <a:srgbClr val="000000">
                <a:alpha val="35000"/>
              </a:srgbClr>
            </a:outerShdw>
          </a:effectLst>
        </p:spPr>
      </p:pic>
      <p:pic>
        <p:nvPicPr>
          <p:cNvPr id="4" name="Picture 3">
            <a:extLst>
              <a:ext uri="{FF2B5EF4-FFF2-40B4-BE49-F238E27FC236}">
                <a16:creationId xmlns:a16="http://schemas.microsoft.com/office/drawing/2014/main" id="{0D466899-7F60-E04A-A847-6DCC9F3A9DDD}"/>
              </a:ext>
            </a:extLst>
          </p:cNvPr>
          <p:cNvPicPr>
            <a:picLocks noChangeAspect="1"/>
          </p:cNvPicPr>
          <p:nvPr/>
        </p:nvPicPr>
        <p:blipFill>
          <a:blip r:embed="rId4"/>
          <a:srcRect/>
          <a:stretch>
            <a:fillRect/>
          </a:stretch>
        </p:blipFill>
        <p:spPr>
          <a:xfrm>
            <a:off x="3051295" y="3401718"/>
            <a:ext cx="3455891" cy="3455891"/>
          </a:xfrm>
          <a:prstGeom prst="rect">
            <a:avLst/>
          </a:prstGeom>
          <a:noFill/>
          <a:ln cap="flat">
            <a:noFill/>
          </a:ln>
          <a:effectLst>
            <a:outerShdw dist="23040" dir="5400000" algn="tl">
              <a:srgbClr val="000000">
                <a:alpha val="35000"/>
              </a:srgbClr>
            </a:outerShdw>
          </a:effectLst>
        </p:spPr>
      </p:pic>
      <p:pic>
        <p:nvPicPr>
          <p:cNvPr id="5" name="Picture 4">
            <a:extLst>
              <a:ext uri="{FF2B5EF4-FFF2-40B4-BE49-F238E27FC236}">
                <a16:creationId xmlns:a16="http://schemas.microsoft.com/office/drawing/2014/main" id="{4E407A75-F7D3-E84F-8600-0F251EE4875E}"/>
              </a:ext>
            </a:extLst>
          </p:cNvPr>
          <p:cNvPicPr>
            <a:picLocks noChangeAspect="1"/>
          </p:cNvPicPr>
          <p:nvPr/>
        </p:nvPicPr>
        <p:blipFill>
          <a:blip r:embed="rId5"/>
          <a:srcRect/>
          <a:stretch>
            <a:fillRect/>
          </a:stretch>
        </p:blipFill>
        <p:spPr>
          <a:xfrm>
            <a:off x="977695" y="1424451"/>
            <a:ext cx="3682191" cy="2626450"/>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40">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16286A-4CA7-AE4E-9499-A0E9950776C6}"/>
              </a:ext>
            </a:extLst>
          </p:cNvPr>
          <p:cNvSpPr/>
          <p:nvPr/>
        </p:nvSpPr>
        <p:spPr>
          <a:xfrm>
            <a:off x="914343" y="621134"/>
            <a:ext cx="6588167"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Koaxialstecker: Bauform (</a:t>
            </a:r>
            <a:r>
              <a:rPr lang="de-DE" sz="2177" dirty="0" err="1">
                <a:solidFill>
                  <a:srgbClr val="000000"/>
                </a:solidFill>
                <a:latin typeface="Arial Regular"/>
                <a:ea typeface="ＭＳ Ｐゴシック" pitchFamily="34"/>
                <a:cs typeface="MS Gothic" pitchFamily="49"/>
              </a:rPr>
              <a:t>Bayonet</a:t>
            </a:r>
            <a:r>
              <a:rPr lang="de-DE" sz="2177" dirty="0">
                <a:solidFill>
                  <a:srgbClr val="000000"/>
                </a:solidFill>
                <a:latin typeface="Arial Regular"/>
                <a:ea typeface="ＭＳ Ｐゴシック" pitchFamily="34"/>
                <a:cs typeface="MS Gothic" pitchFamily="49"/>
              </a:rPr>
              <a:t> </a:t>
            </a:r>
            <a:r>
              <a:rPr lang="de-DE" sz="2177" dirty="0" err="1">
                <a:solidFill>
                  <a:srgbClr val="000000"/>
                </a:solidFill>
                <a:latin typeface="Arial Regular"/>
                <a:ea typeface="ＭＳ Ｐゴシック" pitchFamily="34"/>
                <a:cs typeface="MS Gothic" pitchFamily="49"/>
              </a:rPr>
              <a:t>Neill</a:t>
            </a:r>
            <a:r>
              <a:rPr lang="de-DE" sz="2177" dirty="0">
                <a:solidFill>
                  <a:srgbClr val="000000"/>
                </a:solidFill>
                <a:latin typeface="Arial Regular"/>
                <a:ea typeface="ＭＳ Ｐゴシック" pitchFamily="34"/>
                <a:cs typeface="MS Gothic" pitchFamily="49"/>
              </a:rPr>
              <a:t> </a:t>
            </a:r>
            <a:r>
              <a:rPr lang="de-DE" sz="2177" dirty="0" err="1">
                <a:solidFill>
                  <a:srgbClr val="000000"/>
                </a:solidFill>
                <a:latin typeface="Arial Regular"/>
                <a:ea typeface="ＭＳ Ｐゴシック" pitchFamily="34"/>
                <a:cs typeface="MS Gothic" pitchFamily="49"/>
              </a:rPr>
              <a:t>Concelman</a:t>
            </a:r>
            <a:r>
              <a:rPr lang="de-DE" sz="2177" dirty="0">
                <a:solidFill>
                  <a:srgbClr val="000000"/>
                </a:solidFill>
                <a:latin typeface="Arial Regular"/>
                <a:ea typeface="ＭＳ Ｐゴシック" pitchFamily="34"/>
                <a:cs typeface="MS Gothic" pitchFamily="49"/>
              </a:rPr>
              <a:t>)</a:t>
            </a:r>
          </a:p>
        </p:txBody>
      </p:sp>
      <p:pic>
        <p:nvPicPr>
          <p:cNvPr id="3" name="Picture 2">
            <a:extLst>
              <a:ext uri="{FF2B5EF4-FFF2-40B4-BE49-F238E27FC236}">
                <a16:creationId xmlns:a16="http://schemas.microsoft.com/office/drawing/2014/main" id="{FC486BE6-EF51-4940-B513-CE04DF950A14}"/>
              </a:ext>
            </a:extLst>
          </p:cNvPr>
          <p:cNvPicPr>
            <a:picLocks noChangeAspect="1"/>
          </p:cNvPicPr>
          <p:nvPr/>
        </p:nvPicPr>
        <p:blipFill>
          <a:blip r:embed="rId3"/>
          <a:srcRect/>
          <a:stretch>
            <a:fillRect/>
          </a:stretch>
        </p:blipFill>
        <p:spPr>
          <a:xfrm>
            <a:off x="4295455" y="1701039"/>
            <a:ext cx="4671315" cy="3605778"/>
          </a:xfrm>
          <a:prstGeom prst="rect">
            <a:avLst/>
          </a:prstGeom>
          <a:noFill/>
          <a:ln cap="flat">
            <a:noFill/>
          </a:ln>
          <a:effectLst>
            <a:outerShdw dist="23040" dir="5400000" algn="tl">
              <a:srgbClr val="000000">
                <a:alpha val="35000"/>
              </a:srgbClr>
            </a:outerShdw>
          </a:effectLst>
        </p:spPr>
      </p:pic>
      <p:pic>
        <p:nvPicPr>
          <p:cNvPr id="4" name="Picture 3">
            <a:extLst>
              <a:ext uri="{FF2B5EF4-FFF2-40B4-BE49-F238E27FC236}">
                <a16:creationId xmlns:a16="http://schemas.microsoft.com/office/drawing/2014/main" id="{A56B1BEC-D3EB-9D43-8E09-303256029B30}"/>
              </a:ext>
            </a:extLst>
          </p:cNvPr>
          <p:cNvPicPr>
            <a:picLocks noChangeAspect="1"/>
          </p:cNvPicPr>
          <p:nvPr/>
        </p:nvPicPr>
        <p:blipFill>
          <a:blip r:embed="rId4"/>
          <a:srcRect/>
          <a:stretch>
            <a:fillRect/>
          </a:stretch>
        </p:blipFill>
        <p:spPr>
          <a:xfrm>
            <a:off x="424844" y="1770268"/>
            <a:ext cx="3947024" cy="3663250"/>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38">
    <p:bg>
      <p:bgPr>
        <a:solidFill>
          <a:srgbClr val="FFFF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F3DFB-8708-3B45-B042-FD5A7E722F70}"/>
              </a:ext>
            </a:extLst>
          </p:cNvPr>
          <p:cNvPicPr>
            <a:picLocks noChangeAspect="1"/>
          </p:cNvPicPr>
          <p:nvPr/>
        </p:nvPicPr>
        <p:blipFill>
          <a:blip r:embed="rId3"/>
          <a:srcRect/>
          <a:stretch>
            <a:fillRect/>
          </a:stretch>
        </p:blipFill>
        <p:spPr>
          <a:xfrm>
            <a:off x="1370861" y="4212218"/>
            <a:ext cx="3294575" cy="2471012"/>
          </a:xfrm>
          <a:prstGeom prst="rect">
            <a:avLst/>
          </a:prstGeom>
          <a:noFill/>
          <a:ln cap="flat">
            <a:noFill/>
          </a:ln>
          <a:effectLst>
            <a:outerShdw dist="23040" dir="5400000" algn="tl">
              <a:srgbClr val="000000">
                <a:alpha val="35000"/>
              </a:srgbClr>
            </a:outerShdw>
          </a:effectLst>
        </p:spPr>
      </p:pic>
      <p:sp>
        <p:nvSpPr>
          <p:cNvPr id="3" name="Rectangle 2">
            <a:extLst>
              <a:ext uri="{FF2B5EF4-FFF2-40B4-BE49-F238E27FC236}">
                <a16:creationId xmlns:a16="http://schemas.microsoft.com/office/drawing/2014/main" id="{29D516F0-488F-D241-9A04-BA2430BFE1A5}"/>
              </a:ext>
            </a:extLst>
          </p:cNvPr>
          <p:cNvSpPr/>
          <p:nvPr/>
        </p:nvSpPr>
        <p:spPr>
          <a:xfrm>
            <a:off x="1530873" y="664239"/>
            <a:ext cx="1685415"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err="1">
                <a:solidFill>
                  <a:srgbClr val="000000"/>
                </a:solidFill>
                <a:latin typeface="Arial Regular"/>
                <a:ea typeface="ＭＳ Ｐゴシック" pitchFamily="34"/>
                <a:cs typeface="MS Gothic" pitchFamily="49"/>
              </a:rPr>
              <a:t>Cinch</a:t>
            </a:r>
            <a:r>
              <a:rPr lang="de-DE" sz="2177" dirty="0">
                <a:solidFill>
                  <a:srgbClr val="000000"/>
                </a:solidFill>
                <a:latin typeface="Arial Regular"/>
                <a:ea typeface="ＭＳ Ｐゴシック" pitchFamily="34"/>
                <a:cs typeface="MS Gothic" pitchFamily="49"/>
              </a:rPr>
              <a:t>-Kabel</a:t>
            </a:r>
          </a:p>
        </p:txBody>
      </p:sp>
      <p:pic>
        <p:nvPicPr>
          <p:cNvPr id="4" name="Picture 3">
            <a:extLst>
              <a:ext uri="{FF2B5EF4-FFF2-40B4-BE49-F238E27FC236}">
                <a16:creationId xmlns:a16="http://schemas.microsoft.com/office/drawing/2014/main" id="{A31BF019-57D3-3F4C-8541-F9C098D8A1B5}"/>
              </a:ext>
            </a:extLst>
          </p:cNvPr>
          <p:cNvPicPr>
            <a:picLocks noChangeAspect="1"/>
          </p:cNvPicPr>
          <p:nvPr/>
        </p:nvPicPr>
        <p:blipFill>
          <a:blip r:embed="rId4"/>
          <a:srcRect/>
          <a:stretch>
            <a:fillRect/>
          </a:stretch>
        </p:blipFill>
        <p:spPr>
          <a:xfrm>
            <a:off x="562975" y="1217090"/>
            <a:ext cx="4607964" cy="3455891"/>
          </a:xfrm>
          <a:prstGeom prst="rect">
            <a:avLst/>
          </a:prstGeom>
          <a:noFill/>
          <a:ln cap="flat">
            <a:noFill/>
          </a:ln>
          <a:effectLst>
            <a:outerShdw dist="23040" dir="5400000" algn="tl">
              <a:srgbClr val="000000">
                <a:alpha val="35000"/>
              </a:srgbClr>
            </a:outerShdw>
          </a:effectLst>
        </p:spPr>
      </p:pic>
      <p:pic>
        <p:nvPicPr>
          <p:cNvPr id="5" name="Picture 4">
            <a:extLst>
              <a:ext uri="{FF2B5EF4-FFF2-40B4-BE49-F238E27FC236}">
                <a16:creationId xmlns:a16="http://schemas.microsoft.com/office/drawing/2014/main" id="{5AF3FE66-8438-7A4B-88CF-CBA85554E634}"/>
              </a:ext>
            </a:extLst>
          </p:cNvPr>
          <p:cNvPicPr>
            <a:picLocks noChangeAspect="1"/>
          </p:cNvPicPr>
          <p:nvPr/>
        </p:nvPicPr>
        <p:blipFill>
          <a:blip r:embed="rId5"/>
          <a:srcRect/>
          <a:stretch>
            <a:fillRect/>
          </a:stretch>
        </p:blipFill>
        <p:spPr>
          <a:xfrm>
            <a:off x="4917534" y="1217090"/>
            <a:ext cx="3902287" cy="3455891"/>
          </a:xfrm>
          <a:prstGeom prst="rect">
            <a:avLst/>
          </a:prstGeom>
          <a:noFill/>
          <a:ln cap="flat">
            <a:noFill/>
          </a:ln>
          <a:effectLst>
            <a:outerShdw dist="23040" dir="5400000" algn="tl">
              <a:srgbClr val="000000">
                <a:alpha val="35000"/>
              </a:srgbClr>
            </a:outerShdw>
          </a:effectLst>
        </p:spPr>
      </p:pic>
      <p:sp>
        <p:nvSpPr>
          <p:cNvPr id="6" name="Rechteck 1">
            <a:extLst>
              <a:ext uri="{FF2B5EF4-FFF2-40B4-BE49-F238E27FC236}">
                <a16:creationId xmlns:a16="http://schemas.microsoft.com/office/drawing/2014/main" id="{DC2B4A48-01E6-9148-ABAC-7B01DCCA2824}"/>
              </a:ext>
            </a:extLst>
          </p:cNvPr>
          <p:cNvSpPr/>
          <p:nvPr/>
        </p:nvSpPr>
        <p:spPr>
          <a:xfrm>
            <a:off x="4767974" y="5257835"/>
            <a:ext cx="3788647" cy="618516"/>
          </a:xfrm>
          <a:prstGeom prst="rect">
            <a:avLst/>
          </a:prstGeom>
          <a:noFill/>
          <a:ln cap="flat">
            <a:noFill/>
            <a:prstDash val="solid"/>
          </a:ln>
        </p:spPr>
        <p:txBody>
          <a:bodyPr vert="horz" wrap="square" lIns="82944" tIns="41472" rIns="82944" bIns="41472" anchor="t" anchorCtr="0" compatLnSpc="0">
            <a:spAutoFit/>
          </a:bodyPr>
          <a:lstStyle/>
          <a:p>
            <a:pPr hangingPunct="0"/>
            <a:r>
              <a:rPr lang="de-DE" sz="1814" dirty="0">
                <a:solidFill>
                  <a:srgbClr val="000000"/>
                </a:solidFill>
                <a:latin typeface="Arial Regular"/>
                <a:ea typeface="ＭＳ Ｐゴシック" pitchFamily="34"/>
                <a:cs typeface="MS Gothic" pitchFamily="2"/>
              </a:rPr>
              <a:t>Steckverbindung vor allem im</a:t>
            </a:r>
          </a:p>
          <a:p>
            <a:pPr hangingPunct="0"/>
            <a:r>
              <a:rPr lang="de-DE" sz="1814" dirty="0">
                <a:solidFill>
                  <a:srgbClr val="000000"/>
                </a:solidFill>
                <a:latin typeface="Arial Regular"/>
                <a:ea typeface="ＭＳ Ｐゴシック" pitchFamily="34"/>
                <a:cs typeface="MS Gothic" pitchFamily="2"/>
              </a:rPr>
              <a:t>Heim-Audio- und -Video-Bereich</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49">
    <p:bg>
      <p:bgPr>
        <a:solidFill>
          <a:srgbClr val="FFFFFF"/>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4561870-0E32-BE40-95C7-7B68A43D2CA2}"/>
              </a:ext>
            </a:extLst>
          </p:cNvPr>
          <p:cNvSpPr/>
          <p:nvPr/>
        </p:nvSpPr>
        <p:spPr>
          <a:xfrm>
            <a:off x="1530872" y="664239"/>
            <a:ext cx="3253473"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Adapter, Verlängerungen</a:t>
            </a:r>
          </a:p>
        </p:txBody>
      </p:sp>
      <p:pic>
        <p:nvPicPr>
          <p:cNvPr id="3" name="Bild 1" descr="3.5mmStereo-Adapterauf6.35mmStereoStecker-AudioAdapter.jpg">
            <a:extLst>
              <a:ext uri="{FF2B5EF4-FFF2-40B4-BE49-F238E27FC236}">
                <a16:creationId xmlns:a16="http://schemas.microsoft.com/office/drawing/2014/main" id="{56B4BC99-09E2-1243-A99A-5BE38A27A6B2}"/>
              </a:ext>
            </a:extLst>
          </p:cNvPr>
          <p:cNvPicPr>
            <a:picLocks noChangeAspect="1"/>
          </p:cNvPicPr>
          <p:nvPr/>
        </p:nvPicPr>
        <p:blipFill>
          <a:blip r:embed="rId3"/>
          <a:srcRect/>
          <a:stretch>
            <a:fillRect/>
          </a:stretch>
        </p:blipFill>
        <p:spPr>
          <a:xfrm>
            <a:off x="652450" y="1338240"/>
            <a:ext cx="1468827" cy="1612836"/>
          </a:xfrm>
          <a:prstGeom prst="rect">
            <a:avLst/>
          </a:prstGeom>
          <a:noFill/>
          <a:ln cap="flat">
            <a:noFill/>
          </a:ln>
          <a:effectLst>
            <a:outerShdw dist="23040" dir="5400000" algn="tl">
              <a:srgbClr val="000000">
                <a:alpha val="35000"/>
              </a:srgbClr>
            </a:outerShdw>
          </a:effectLst>
        </p:spPr>
      </p:pic>
      <p:pic>
        <p:nvPicPr>
          <p:cNvPr id="4" name="Bild 2" descr="105001.jpg">
            <a:extLst>
              <a:ext uri="{FF2B5EF4-FFF2-40B4-BE49-F238E27FC236}">
                <a16:creationId xmlns:a16="http://schemas.microsoft.com/office/drawing/2014/main" id="{963A3EC4-8AD6-7649-B353-954B863F826A}"/>
              </a:ext>
            </a:extLst>
          </p:cNvPr>
          <p:cNvPicPr>
            <a:picLocks noChangeAspect="1"/>
          </p:cNvPicPr>
          <p:nvPr/>
        </p:nvPicPr>
        <p:blipFill>
          <a:blip r:embed="rId4"/>
          <a:srcRect/>
          <a:stretch>
            <a:fillRect/>
          </a:stretch>
        </p:blipFill>
        <p:spPr>
          <a:xfrm>
            <a:off x="3003945" y="1731082"/>
            <a:ext cx="1241221" cy="1481889"/>
          </a:xfrm>
          <a:prstGeom prst="rect">
            <a:avLst/>
          </a:prstGeom>
          <a:noFill/>
          <a:ln cap="flat">
            <a:noFill/>
          </a:ln>
          <a:effectLst>
            <a:outerShdw dist="23040" dir="5400000" algn="tl">
              <a:srgbClr val="000000">
                <a:alpha val="35000"/>
              </a:srgbClr>
            </a:outerShdw>
          </a:effectLst>
        </p:spPr>
      </p:pic>
      <p:pic>
        <p:nvPicPr>
          <p:cNvPr id="5" name="Bild 3" descr="105091.jpg">
            <a:extLst>
              <a:ext uri="{FF2B5EF4-FFF2-40B4-BE49-F238E27FC236}">
                <a16:creationId xmlns:a16="http://schemas.microsoft.com/office/drawing/2014/main" id="{603674DF-8DD1-8845-BEF0-881771CABC0A}"/>
              </a:ext>
            </a:extLst>
          </p:cNvPr>
          <p:cNvPicPr>
            <a:picLocks noChangeAspect="1"/>
          </p:cNvPicPr>
          <p:nvPr/>
        </p:nvPicPr>
        <p:blipFill>
          <a:blip r:embed="rId5"/>
          <a:srcRect/>
          <a:stretch>
            <a:fillRect/>
          </a:stretch>
        </p:blipFill>
        <p:spPr>
          <a:xfrm>
            <a:off x="4636701" y="1991996"/>
            <a:ext cx="1106029" cy="738659"/>
          </a:xfrm>
          <a:prstGeom prst="rect">
            <a:avLst/>
          </a:prstGeom>
          <a:noFill/>
          <a:ln cap="flat">
            <a:noFill/>
          </a:ln>
          <a:effectLst>
            <a:outerShdw dist="23040" dir="5400000" algn="tl">
              <a:srgbClr val="000000">
                <a:alpha val="35000"/>
              </a:srgbClr>
            </a:outerShdw>
          </a:effectLst>
        </p:spPr>
      </p:pic>
      <p:pic>
        <p:nvPicPr>
          <p:cNvPr id="6" name="Bild 4" descr="105135.jpg">
            <a:extLst>
              <a:ext uri="{FF2B5EF4-FFF2-40B4-BE49-F238E27FC236}">
                <a16:creationId xmlns:a16="http://schemas.microsoft.com/office/drawing/2014/main" id="{4EF2711D-389C-CA4B-83F0-F5159744A29D}"/>
              </a:ext>
            </a:extLst>
          </p:cNvPr>
          <p:cNvPicPr>
            <a:picLocks noChangeAspect="1"/>
          </p:cNvPicPr>
          <p:nvPr/>
        </p:nvPicPr>
        <p:blipFill>
          <a:blip r:embed="rId6"/>
          <a:srcRect/>
          <a:stretch>
            <a:fillRect/>
          </a:stretch>
        </p:blipFill>
        <p:spPr>
          <a:xfrm>
            <a:off x="5914169" y="2920708"/>
            <a:ext cx="1106029" cy="757599"/>
          </a:xfrm>
          <a:prstGeom prst="rect">
            <a:avLst/>
          </a:prstGeom>
          <a:noFill/>
          <a:ln cap="flat">
            <a:noFill/>
          </a:ln>
          <a:effectLst>
            <a:outerShdw dist="23040" dir="5400000" algn="tl">
              <a:srgbClr val="000000">
                <a:alpha val="35000"/>
              </a:srgbClr>
            </a:outerShdw>
          </a:effectLst>
        </p:spPr>
      </p:pic>
      <p:pic>
        <p:nvPicPr>
          <p:cNvPr id="7" name="Bild 5" descr="105142.jpg">
            <a:extLst>
              <a:ext uri="{FF2B5EF4-FFF2-40B4-BE49-F238E27FC236}">
                <a16:creationId xmlns:a16="http://schemas.microsoft.com/office/drawing/2014/main" id="{9D62C60F-031A-B04B-8A0E-13319E157086}"/>
              </a:ext>
            </a:extLst>
          </p:cNvPr>
          <p:cNvPicPr>
            <a:picLocks noChangeAspect="1"/>
          </p:cNvPicPr>
          <p:nvPr/>
        </p:nvPicPr>
        <p:blipFill>
          <a:blip r:embed="rId7"/>
          <a:srcRect/>
          <a:stretch>
            <a:fillRect/>
          </a:stretch>
        </p:blipFill>
        <p:spPr>
          <a:xfrm>
            <a:off x="6465714" y="1404204"/>
            <a:ext cx="1106029" cy="760211"/>
          </a:xfrm>
          <a:prstGeom prst="rect">
            <a:avLst/>
          </a:prstGeom>
          <a:noFill/>
          <a:ln cap="flat">
            <a:noFill/>
          </a:ln>
          <a:effectLst>
            <a:outerShdw dist="23040" dir="5400000" algn="tl">
              <a:srgbClr val="000000">
                <a:alpha val="35000"/>
              </a:srgbClr>
            </a:outerShdw>
          </a:effectLst>
        </p:spPr>
      </p:pic>
      <p:pic>
        <p:nvPicPr>
          <p:cNvPr id="8" name="Bild 6" descr="105146.jpg">
            <a:extLst>
              <a:ext uri="{FF2B5EF4-FFF2-40B4-BE49-F238E27FC236}">
                <a16:creationId xmlns:a16="http://schemas.microsoft.com/office/drawing/2014/main" id="{54409AD7-207D-274D-8A3D-BC6B8F88A2E5}"/>
              </a:ext>
            </a:extLst>
          </p:cNvPr>
          <p:cNvPicPr>
            <a:picLocks noChangeAspect="1"/>
          </p:cNvPicPr>
          <p:nvPr/>
        </p:nvPicPr>
        <p:blipFill>
          <a:blip r:embed="rId8"/>
          <a:srcRect/>
          <a:stretch>
            <a:fillRect/>
          </a:stretch>
        </p:blipFill>
        <p:spPr>
          <a:xfrm>
            <a:off x="6400730" y="4343491"/>
            <a:ext cx="1106029" cy="879729"/>
          </a:xfrm>
          <a:prstGeom prst="rect">
            <a:avLst/>
          </a:prstGeom>
          <a:noFill/>
          <a:ln cap="flat">
            <a:noFill/>
          </a:ln>
          <a:effectLst>
            <a:outerShdw dist="23040" dir="5400000" algn="tl">
              <a:srgbClr val="000000">
                <a:alpha val="35000"/>
              </a:srgbClr>
            </a:outerShdw>
          </a:effectLst>
        </p:spPr>
      </p:pic>
      <p:pic>
        <p:nvPicPr>
          <p:cNvPr id="9" name="Bild 7" descr="106472.jpg">
            <a:extLst>
              <a:ext uri="{FF2B5EF4-FFF2-40B4-BE49-F238E27FC236}">
                <a16:creationId xmlns:a16="http://schemas.microsoft.com/office/drawing/2014/main" id="{2A6D7F15-7D52-C942-BBCE-931B9B43B7E5}"/>
              </a:ext>
            </a:extLst>
          </p:cNvPr>
          <p:cNvPicPr>
            <a:picLocks noChangeAspect="1"/>
          </p:cNvPicPr>
          <p:nvPr/>
        </p:nvPicPr>
        <p:blipFill>
          <a:blip r:embed="rId9"/>
          <a:srcRect/>
          <a:stretch>
            <a:fillRect/>
          </a:stretch>
        </p:blipFill>
        <p:spPr>
          <a:xfrm>
            <a:off x="4618087" y="3551279"/>
            <a:ext cx="1106029" cy="777517"/>
          </a:xfrm>
          <a:prstGeom prst="rect">
            <a:avLst/>
          </a:prstGeom>
          <a:noFill/>
          <a:ln cap="flat">
            <a:noFill/>
          </a:ln>
          <a:effectLst>
            <a:outerShdw dist="23040" dir="5400000" algn="tl">
              <a:srgbClr val="000000">
                <a:alpha val="35000"/>
              </a:srgbClr>
            </a:outerShdw>
          </a:effectLst>
        </p:spPr>
      </p:pic>
      <p:pic>
        <p:nvPicPr>
          <p:cNvPr id="10" name="Bild 8" descr="128498.jpg">
            <a:extLst>
              <a:ext uri="{FF2B5EF4-FFF2-40B4-BE49-F238E27FC236}">
                <a16:creationId xmlns:a16="http://schemas.microsoft.com/office/drawing/2014/main" id="{6B05C47E-324E-8D44-84D5-BCFE5233E7F8}"/>
              </a:ext>
            </a:extLst>
          </p:cNvPr>
          <p:cNvPicPr>
            <a:picLocks noChangeAspect="1"/>
          </p:cNvPicPr>
          <p:nvPr/>
        </p:nvPicPr>
        <p:blipFill>
          <a:blip r:embed="rId10"/>
          <a:srcRect/>
          <a:stretch>
            <a:fillRect/>
          </a:stretch>
        </p:blipFill>
        <p:spPr>
          <a:xfrm>
            <a:off x="5225799" y="5715659"/>
            <a:ext cx="1391108" cy="833685"/>
          </a:xfrm>
          <a:prstGeom prst="rect">
            <a:avLst/>
          </a:prstGeom>
          <a:noFill/>
          <a:ln cap="flat">
            <a:noFill/>
          </a:ln>
          <a:effectLst>
            <a:outerShdw dist="23040" dir="5400000" algn="tl">
              <a:srgbClr val="000000">
                <a:alpha val="35000"/>
              </a:srgbClr>
            </a:outerShdw>
          </a:effectLst>
        </p:spPr>
      </p:pic>
      <p:pic>
        <p:nvPicPr>
          <p:cNvPr id="11" name="Bild 9" descr="149095.jpg">
            <a:extLst>
              <a:ext uri="{FF2B5EF4-FFF2-40B4-BE49-F238E27FC236}">
                <a16:creationId xmlns:a16="http://schemas.microsoft.com/office/drawing/2014/main" id="{89B961A5-4D5B-594E-9824-E5BC14BA842A}"/>
              </a:ext>
            </a:extLst>
          </p:cNvPr>
          <p:cNvPicPr>
            <a:picLocks noChangeAspect="1"/>
          </p:cNvPicPr>
          <p:nvPr/>
        </p:nvPicPr>
        <p:blipFill>
          <a:blip r:embed="rId11"/>
          <a:srcRect/>
          <a:stretch>
            <a:fillRect/>
          </a:stretch>
        </p:blipFill>
        <p:spPr>
          <a:xfrm>
            <a:off x="1095905" y="2769515"/>
            <a:ext cx="1106029" cy="980633"/>
          </a:xfrm>
          <a:prstGeom prst="rect">
            <a:avLst/>
          </a:prstGeom>
          <a:noFill/>
          <a:ln cap="flat">
            <a:noFill/>
          </a:ln>
          <a:effectLst>
            <a:outerShdw dist="23040" dir="5400000" algn="tl">
              <a:srgbClr val="000000">
                <a:alpha val="35000"/>
              </a:srgbClr>
            </a:outerShdw>
          </a:effectLst>
        </p:spPr>
      </p:pic>
      <p:pic>
        <p:nvPicPr>
          <p:cNvPr id="12" name="Bild 10" descr="197061.jpg">
            <a:extLst>
              <a:ext uri="{FF2B5EF4-FFF2-40B4-BE49-F238E27FC236}">
                <a16:creationId xmlns:a16="http://schemas.microsoft.com/office/drawing/2014/main" id="{34C77AEC-3091-0D45-B460-F3EBF04DD94F}"/>
              </a:ext>
            </a:extLst>
          </p:cNvPr>
          <p:cNvPicPr>
            <a:picLocks noChangeAspect="1"/>
          </p:cNvPicPr>
          <p:nvPr/>
        </p:nvPicPr>
        <p:blipFill>
          <a:blip r:embed="rId12"/>
          <a:srcRect/>
          <a:stretch>
            <a:fillRect/>
          </a:stretch>
        </p:blipFill>
        <p:spPr>
          <a:xfrm>
            <a:off x="1828686" y="3493804"/>
            <a:ext cx="1959960" cy="1208239"/>
          </a:xfrm>
          <a:prstGeom prst="rect">
            <a:avLst/>
          </a:prstGeom>
          <a:noFill/>
          <a:ln cap="flat">
            <a:noFill/>
          </a:ln>
          <a:effectLst>
            <a:outerShdw dist="23040" dir="5400000" algn="tl">
              <a:srgbClr val="000000">
                <a:alpha val="35000"/>
              </a:srgbClr>
            </a:outerShdw>
          </a:effectLst>
        </p:spPr>
      </p:pic>
      <p:pic>
        <p:nvPicPr>
          <p:cNvPr id="13" name="Bild 11" descr="197084.jpg">
            <a:extLst>
              <a:ext uri="{FF2B5EF4-FFF2-40B4-BE49-F238E27FC236}">
                <a16:creationId xmlns:a16="http://schemas.microsoft.com/office/drawing/2014/main" id="{8124B11D-FE74-EE42-8D57-E9B6D1B7AA63}"/>
              </a:ext>
            </a:extLst>
          </p:cNvPr>
          <p:cNvPicPr>
            <a:picLocks noChangeAspect="1"/>
          </p:cNvPicPr>
          <p:nvPr/>
        </p:nvPicPr>
        <p:blipFill>
          <a:blip r:embed="rId13"/>
          <a:srcRect/>
          <a:stretch>
            <a:fillRect/>
          </a:stretch>
        </p:blipFill>
        <p:spPr>
          <a:xfrm>
            <a:off x="4636701" y="4604079"/>
            <a:ext cx="1247098" cy="1085783"/>
          </a:xfrm>
          <a:prstGeom prst="rect">
            <a:avLst/>
          </a:prstGeom>
          <a:noFill/>
          <a:ln cap="flat">
            <a:noFill/>
          </a:ln>
          <a:effectLst>
            <a:outerShdw dist="23040" dir="5400000" algn="tl">
              <a:srgbClr val="000000">
                <a:alpha val="35000"/>
              </a:srgbClr>
            </a:outerShdw>
          </a:effectLst>
        </p:spPr>
      </p:pic>
      <p:pic>
        <p:nvPicPr>
          <p:cNvPr id="14" name="Bild 12" descr="259699.jpg">
            <a:extLst>
              <a:ext uri="{FF2B5EF4-FFF2-40B4-BE49-F238E27FC236}">
                <a16:creationId xmlns:a16="http://schemas.microsoft.com/office/drawing/2014/main" id="{029EC16C-C796-AA43-9BCE-AB83E9FE9E9A}"/>
              </a:ext>
            </a:extLst>
          </p:cNvPr>
          <p:cNvPicPr>
            <a:picLocks noChangeAspect="1"/>
          </p:cNvPicPr>
          <p:nvPr/>
        </p:nvPicPr>
        <p:blipFill>
          <a:blip r:embed="rId14"/>
          <a:srcRect/>
          <a:stretch>
            <a:fillRect/>
          </a:stretch>
        </p:blipFill>
        <p:spPr>
          <a:xfrm>
            <a:off x="2024618" y="4997247"/>
            <a:ext cx="1476010" cy="1114519"/>
          </a:xfrm>
          <a:prstGeom prst="rect">
            <a:avLst/>
          </a:prstGeom>
          <a:noFill/>
          <a:ln cap="flat">
            <a:noFill/>
          </a:ln>
          <a:effectLst>
            <a:outerShdw dist="23040" dir="5400000" algn="tl">
              <a:srgbClr val="000000">
                <a:alpha val="35000"/>
              </a:srgbClr>
            </a:outerShdw>
          </a:effectLst>
        </p:spPr>
      </p:pic>
      <p:pic>
        <p:nvPicPr>
          <p:cNvPr id="15" name="Bild 13" descr="273713.jpg">
            <a:extLst>
              <a:ext uri="{FF2B5EF4-FFF2-40B4-BE49-F238E27FC236}">
                <a16:creationId xmlns:a16="http://schemas.microsoft.com/office/drawing/2014/main" id="{0AA71F99-C3DB-FC4B-9754-CB268F92E33A}"/>
              </a:ext>
            </a:extLst>
          </p:cNvPr>
          <p:cNvPicPr>
            <a:picLocks noChangeAspect="1"/>
          </p:cNvPicPr>
          <p:nvPr/>
        </p:nvPicPr>
        <p:blipFill>
          <a:blip r:embed="rId15"/>
          <a:srcRect/>
          <a:stretch>
            <a:fillRect/>
          </a:stretch>
        </p:blipFill>
        <p:spPr>
          <a:xfrm>
            <a:off x="7641951" y="1860721"/>
            <a:ext cx="1055413" cy="2122583"/>
          </a:xfrm>
          <a:prstGeom prst="rect">
            <a:avLst/>
          </a:prstGeom>
          <a:noFill/>
          <a:ln cap="flat">
            <a:noFill/>
          </a:ln>
          <a:effectLst>
            <a:outerShdw dist="23040" dir="5400000" algn="tl">
              <a:srgbClr val="000000">
                <a:alpha val="35000"/>
              </a:srgbClr>
            </a:outerShdw>
          </a:effectLst>
        </p:spPr>
      </p:pic>
      <p:pic>
        <p:nvPicPr>
          <p:cNvPr id="16" name="Bild 14" descr="audio_adapter2.jpg">
            <a:extLst>
              <a:ext uri="{FF2B5EF4-FFF2-40B4-BE49-F238E27FC236}">
                <a16:creationId xmlns:a16="http://schemas.microsoft.com/office/drawing/2014/main" id="{5F42BB65-0EA5-2C41-9173-82C7238DA94A}"/>
              </a:ext>
            </a:extLst>
          </p:cNvPr>
          <p:cNvPicPr>
            <a:picLocks noChangeAspect="1"/>
          </p:cNvPicPr>
          <p:nvPr/>
        </p:nvPicPr>
        <p:blipFill>
          <a:blip r:embed="rId16"/>
          <a:srcRect/>
          <a:stretch>
            <a:fillRect/>
          </a:stretch>
        </p:blipFill>
        <p:spPr>
          <a:xfrm>
            <a:off x="7380058" y="5257834"/>
            <a:ext cx="1307510" cy="1306205"/>
          </a:xfrm>
          <a:prstGeom prst="rect">
            <a:avLst/>
          </a:prstGeom>
          <a:noFill/>
          <a:ln cap="flat">
            <a:noFill/>
          </a:ln>
          <a:effectLst>
            <a:outerShdw dist="23040" dir="5400000" algn="tl">
              <a:srgbClr val="000000">
                <a:alpha val="35000"/>
              </a:srgbClr>
            </a:outerShdw>
          </a:effectLst>
        </p:spPr>
      </p:pic>
      <p:pic>
        <p:nvPicPr>
          <p:cNvPr id="17" name="Bild 15" descr="Audio-Adapter-63-mm-Klinkenbuchse-stereo-auf-XLR-Buchse-female.jpg">
            <a:extLst>
              <a:ext uri="{FF2B5EF4-FFF2-40B4-BE49-F238E27FC236}">
                <a16:creationId xmlns:a16="http://schemas.microsoft.com/office/drawing/2014/main" id="{40FFC58B-4A8E-9247-8816-E9BE7022DB68}"/>
              </a:ext>
            </a:extLst>
          </p:cNvPr>
          <p:cNvPicPr>
            <a:picLocks noChangeAspect="1"/>
          </p:cNvPicPr>
          <p:nvPr/>
        </p:nvPicPr>
        <p:blipFill>
          <a:blip r:embed="rId17"/>
          <a:srcRect/>
          <a:stretch>
            <a:fillRect/>
          </a:stretch>
        </p:blipFill>
        <p:spPr>
          <a:xfrm>
            <a:off x="-2939" y="4963939"/>
            <a:ext cx="1894977" cy="1893670"/>
          </a:xfrm>
          <a:prstGeom prst="rect">
            <a:avLst/>
          </a:prstGeom>
          <a:noFill/>
          <a:ln cap="flat">
            <a:noFill/>
          </a:ln>
          <a:effectLst>
            <a:outerShdw dist="23040" dir="5400000" algn="tl">
              <a:srgbClr val="000000">
                <a:alpha val="35000"/>
              </a:srgbClr>
            </a:outerShdw>
          </a:effectLst>
        </p:spPr>
      </p:pic>
      <p:pic>
        <p:nvPicPr>
          <p:cNvPr id="18" name="Bild 16" descr="Audio-Adapter-Klinkenbuchse-63-mm-Stereo-XLR-Stecker.jpg">
            <a:extLst>
              <a:ext uri="{FF2B5EF4-FFF2-40B4-BE49-F238E27FC236}">
                <a16:creationId xmlns:a16="http://schemas.microsoft.com/office/drawing/2014/main" id="{579D743A-393A-8D47-A81F-2B02264023EB}"/>
              </a:ext>
            </a:extLst>
          </p:cNvPr>
          <p:cNvPicPr>
            <a:picLocks noChangeAspect="1"/>
          </p:cNvPicPr>
          <p:nvPr/>
        </p:nvPicPr>
        <p:blipFill>
          <a:blip r:embed="rId18"/>
          <a:srcRect/>
          <a:stretch>
            <a:fillRect/>
          </a:stretch>
        </p:blipFill>
        <p:spPr>
          <a:xfrm>
            <a:off x="7511004" y="294257"/>
            <a:ext cx="1045290" cy="1043984"/>
          </a:xfrm>
          <a:prstGeom prst="rect">
            <a:avLst/>
          </a:prstGeom>
          <a:noFill/>
          <a:ln cap="flat">
            <a:noFill/>
          </a:ln>
          <a:effectLst>
            <a:outerShdw dist="23040" dir="5400000" algn="tl">
              <a:srgbClr val="000000">
                <a:alpha val="35000"/>
              </a:srgbClr>
            </a:outerShdw>
          </a:effectLst>
        </p:spPr>
      </p:pic>
      <p:pic>
        <p:nvPicPr>
          <p:cNvPr id="19" name="Bild 17" descr="Hama-Audio-Adapter-35-mm-Klinken-Kupp-63-mm-Klinken-St-6755129.jpg">
            <a:extLst>
              <a:ext uri="{FF2B5EF4-FFF2-40B4-BE49-F238E27FC236}">
                <a16:creationId xmlns:a16="http://schemas.microsoft.com/office/drawing/2014/main" id="{8F8FC89B-97D1-3842-8362-5C16F254237A}"/>
              </a:ext>
            </a:extLst>
          </p:cNvPr>
          <p:cNvPicPr>
            <a:picLocks noChangeAspect="1"/>
          </p:cNvPicPr>
          <p:nvPr/>
        </p:nvPicPr>
        <p:blipFill>
          <a:blip r:embed="rId19"/>
          <a:srcRect/>
          <a:stretch>
            <a:fillRect/>
          </a:stretch>
        </p:blipFill>
        <p:spPr>
          <a:xfrm>
            <a:off x="4963578" y="358914"/>
            <a:ext cx="1435519" cy="1435519"/>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39">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773839-3AE9-B140-801E-86164DD39595}"/>
              </a:ext>
            </a:extLst>
          </p:cNvPr>
          <p:cNvSpPr/>
          <p:nvPr/>
        </p:nvSpPr>
        <p:spPr>
          <a:xfrm>
            <a:off x="1530872" y="664239"/>
            <a:ext cx="281816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Lichtwellenleiterkabel</a:t>
            </a:r>
          </a:p>
        </p:txBody>
      </p:sp>
      <p:pic>
        <p:nvPicPr>
          <p:cNvPr id="3" name="Picture 2">
            <a:extLst>
              <a:ext uri="{FF2B5EF4-FFF2-40B4-BE49-F238E27FC236}">
                <a16:creationId xmlns:a16="http://schemas.microsoft.com/office/drawing/2014/main" id="{6CC8FD44-2516-D744-B63B-A1489C9608A1}"/>
              </a:ext>
            </a:extLst>
          </p:cNvPr>
          <p:cNvPicPr>
            <a:picLocks noChangeAspect="1"/>
          </p:cNvPicPr>
          <p:nvPr/>
        </p:nvPicPr>
        <p:blipFill>
          <a:blip r:embed="rId3"/>
          <a:srcRect/>
          <a:stretch>
            <a:fillRect/>
          </a:stretch>
        </p:blipFill>
        <p:spPr>
          <a:xfrm>
            <a:off x="1599775" y="1424450"/>
            <a:ext cx="4147200" cy="4561920"/>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6FBE411C-0AC1-1441-A7E6-51731E39BB9E}"/>
              </a:ext>
            </a:extLst>
          </p:cNvPr>
          <p:cNvSpPr/>
          <p:nvPr/>
        </p:nvSpPr>
        <p:spPr>
          <a:xfrm>
            <a:off x="1392414" y="5571650"/>
            <a:ext cx="6773650" cy="727255"/>
          </a:xfrm>
          <a:prstGeom prst="rect">
            <a:avLst/>
          </a:prstGeom>
          <a:noFill/>
          <a:ln cap="flat">
            <a:noFill/>
            <a:prstDash val="solid"/>
          </a:ln>
        </p:spPr>
        <p:txBody>
          <a:bodyPr vert="horz" wrap="square" lIns="81638" tIns="42452" rIns="81638" bIns="42452" anchor="t" anchorCtr="0" compatLnSpc="0">
            <a:spAutoFit/>
          </a:bodyPr>
          <a:lstStyle/>
          <a:p>
            <a:pPr algn="just"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err="1">
                <a:solidFill>
                  <a:srgbClr val="000000"/>
                </a:solidFill>
                <a:latin typeface="Arial Regular"/>
                <a:ea typeface="ＭＳ Ｐゴシック" pitchFamily="34"/>
                <a:cs typeface="MS Gothic" pitchFamily="49"/>
              </a:rPr>
              <a:t>Toslink</a:t>
            </a:r>
            <a:r>
              <a:rPr lang="de-DE" sz="1451" dirty="0">
                <a:solidFill>
                  <a:srgbClr val="000000"/>
                </a:solidFill>
                <a:latin typeface="Arial Regular"/>
                <a:ea typeface="ＭＳ Ｐゴシック" pitchFamily="34"/>
                <a:cs typeface="MS Gothic" pitchFamily="49"/>
              </a:rPr>
              <a:t> (digitale optische Audiosignalübertragung): Benutzung bei der digitalen Übertragung von Audio-Signalen bei Konsumgütern, zum Beispiel zur </a:t>
            </a:r>
            <a:r>
              <a:rPr lang="de-DE" sz="1451" dirty="0" err="1">
                <a:solidFill>
                  <a:srgbClr val="000000"/>
                </a:solidFill>
                <a:latin typeface="Arial Regular"/>
                <a:ea typeface="ＭＳ Ｐゴシック" pitchFamily="34"/>
                <a:cs typeface="MS Gothic" pitchFamily="49"/>
              </a:rPr>
              <a:t>Übertra-gung</a:t>
            </a:r>
            <a:r>
              <a:rPr lang="de-DE" sz="1451" dirty="0">
                <a:solidFill>
                  <a:srgbClr val="000000"/>
                </a:solidFill>
                <a:latin typeface="Arial Regular"/>
                <a:ea typeface="ＭＳ Ｐゴシック" pitchFamily="34"/>
                <a:cs typeface="MS Gothic" pitchFamily="49"/>
              </a:rPr>
              <a:t> zwischen Komponenten wie CD- und DVD-Spielern und Audioverstärkern.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BEFD1C-BE79-7245-BEF6-1B9277B3C722}"/>
              </a:ext>
            </a:extLst>
          </p:cNvPr>
          <p:cNvSpPr/>
          <p:nvPr/>
        </p:nvSpPr>
        <p:spPr>
          <a:xfrm>
            <a:off x="1696341" y="697901"/>
            <a:ext cx="3117819" cy="359130"/>
          </a:xfrm>
          <a:prstGeom prst="rect">
            <a:avLst/>
          </a:prstGeom>
          <a:noFill/>
          <a:ln cap="flat">
            <a:noFill/>
            <a:prstDash val="solid"/>
          </a:ln>
        </p:spPr>
        <p:txBody>
          <a:bodyPr vert="horz" wrap="none" lIns="61235" tIns="31842" rIns="61235" bIns="31842" anchor="t" anchorCtr="0" compatLnSpc="0">
            <a:spAutoFit/>
          </a:bodyPr>
          <a:lstStyle/>
          <a:p>
            <a:pPr hangingPunct="0">
              <a:tabLst>
                <a:tab pos="0" algn="l"/>
                <a:tab pos="304706" algn="l"/>
                <a:tab pos="610147" algn="l"/>
                <a:tab pos="915834" algn="l"/>
                <a:tab pos="1221520" algn="l"/>
                <a:tab pos="1527206" algn="l"/>
                <a:tab pos="1832893" algn="l"/>
                <a:tab pos="2138578" algn="l"/>
                <a:tab pos="2444264" algn="l"/>
                <a:tab pos="2749950" algn="l"/>
                <a:tab pos="3055636" algn="l"/>
                <a:tab pos="3361323" algn="l"/>
                <a:tab pos="3667009" algn="l"/>
                <a:tab pos="3972695" algn="l"/>
                <a:tab pos="4278381" algn="l"/>
                <a:tab pos="4584067" algn="l"/>
                <a:tab pos="4889752" algn="l"/>
                <a:tab pos="5195440" algn="l"/>
                <a:tab pos="5501126" algn="l"/>
                <a:tab pos="5806812" algn="l"/>
                <a:tab pos="6112498" algn="l"/>
              </a:tabLst>
            </a:pPr>
            <a:r>
              <a:rPr lang="de-DE" sz="2000" dirty="0">
                <a:solidFill>
                  <a:srgbClr val="000000"/>
                </a:solidFill>
                <a:latin typeface="Arial Regular"/>
                <a:ea typeface="ＭＳ Ｐゴシック" pitchFamily="34"/>
                <a:cs typeface="MS Gothic" pitchFamily="49"/>
              </a:rPr>
              <a:t>Grundschwingungsformen</a:t>
            </a:r>
          </a:p>
        </p:txBody>
      </p:sp>
      <p:sp>
        <p:nvSpPr>
          <p:cNvPr id="18" name="Rectangle 7">
            <a:extLst>
              <a:ext uri="{FF2B5EF4-FFF2-40B4-BE49-F238E27FC236}">
                <a16:creationId xmlns:a16="http://schemas.microsoft.com/office/drawing/2014/main" id="{7FD85FDE-858E-794D-A1F9-3839DB02DED4}"/>
              </a:ext>
            </a:extLst>
          </p:cNvPr>
          <p:cNvSpPr/>
          <p:nvPr/>
        </p:nvSpPr>
        <p:spPr>
          <a:xfrm>
            <a:off x="5080717" y="755032"/>
            <a:ext cx="933217" cy="244868"/>
          </a:xfrm>
          <a:prstGeom prst="rect">
            <a:avLst/>
          </a:prstGeom>
          <a:noFill/>
          <a:ln cap="flat">
            <a:noFill/>
            <a:prstDash val="solid"/>
          </a:ln>
        </p:spPr>
        <p:txBody>
          <a:bodyPr vert="horz" wrap="square" lIns="61235" tIns="31842" rIns="61235" bIns="31842" anchor="t" anchorCtr="0" compatLnSpc="0">
            <a:spAutoFit/>
          </a:bodyPr>
          <a:lstStyle/>
          <a:p>
            <a:pPr hangingPunct="0">
              <a:tabLst>
                <a:tab pos="0" algn="l"/>
                <a:tab pos="304706" algn="l"/>
                <a:tab pos="610147" algn="l"/>
                <a:tab pos="915834" algn="l"/>
                <a:tab pos="1221520" algn="l"/>
                <a:tab pos="1527206" algn="l"/>
                <a:tab pos="1832893" algn="l"/>
                <a:tab pos="2138578" algn="l"/>
                <a:tab pos="2444264" algn="l"/>
                <a:tab pos="2749950" algn="l"/>
                <a:tab pos="3055636" algn="l"/>
                <a:tab pos="3361323" algn="l"/>
                <a:tab pos="3667009" algn="l"/>
                <a:tab pos="3972695" algn="l"/>
                <a:tab pos="4278381" algn="l"/>
                <a:tab pos="4584067" algn="l"/>
                <a:tab pos="4889752" algn="l"/>
                <a:tab pos="5195440" algn="l"/>
                <a:tab pos="5501126" algn="l"/>
                <a:tab pos="5806812" algn="l"/>
                <a:tab pos="6112498" algn="l"/>
              </a:tabLst>
            </a:pPr>
            <a:r>
              <a:rPr lang="en-US" sz="1225" dirty="0" err="1">
                <a:solidFill>
                  <a:srgbClr val="000000"/>
                </a:solidFill>
                <a:latin typeface="Arial Regular"/>
                <a:ea typeface="ＭＳ Ｐゴシック" pitchFamily="34"/>
                <a:cs typeface="MS Gothic" pitchFamily="49"/>
              </a:rPr>
              <a:t>Rauschen</a:t>
            </a:r>
            <a:endParaRPr lang="en-US" sz="1225" dirty="0">
              <a:solidFill>
                <a:srgbClr val="000000"/>
              </a:solidFill>
              <a:latin typeface="Arial Regular"/>
              <a:ea typeface="ＭＳ Ｐゴシック" pitchFamily="34"/>
              <a:cs typeface="MS Gothic" pitchFamily="49"/>
            </a:endParaRPr>
          </a:p>
        </p:txBody>
      </p:sp>
      <p:pic>
        <p:nvPicPr>
          <p:cNvPr id="4" name="Grafik 3">
            <a:extLst>
              <a:ext uri="{FF2B5EF4-FFF2-40B4-BE49-F238E27FC236}">
                <a16:creationId xmlns:a16="http://schemas.microsoft.com/office/drawing/2014/main" id="{A5C0F2EE-AC1B-544F-BA25-BDA6B386E979}"/>
              </a:ext>
            </a:extLst>
          </p:cNvPr>
          <p:cNvPicPr>
            <a:picLocks noChangeAspect="1"/>
          </p:cNvPicPr>
          <p:nvPr/>
        </p:nvPicPr>
        <p:blipFill>
          <a:blip r:embed="rId9"/>
          <a:stretch>
            <a:fillRect/>
          </a:stretch>
        </p:blipFill>
        <p:spPr>
          <a:xfrm>
            <a:off x="693098" y="4677692"/>
            <a:ext cx="6618878" cy="1045085"/>
          </a:xfrm>
          <a:prstGeom prst="rect">
            <a:avLst/>
          </a:prstGeom>
        </p:spPr>
      </p:pic>
      <p:pic>
        <p:nvPicPr>
          <p:cNvPr id="6" name="Grafik 5">
            <a:extLst>
              <a:ext uri="{FF2B5EF4-FFF2-40B4-BE49-F238E27FC236}">
                <a16:creationId xmlns:a16="http://schemas.microsoft.com/office/drawing/2014/main" id="{DA6EF003-6692-6349-B7B7-9381BE9F7C84}"/>
              </a:ext>
            </a:extLst>
          </p:cNvPr>
          <p:cNvPicPr>
            <a:picLocks noChangeAspect="1"/>
          </p:cNvPicPr>
          <p:nvPr/>
        </p:nvPicPr>
        <p:blipFill>
          <a:blip r:embed="rId10"/>
          <a:stretch>
            <a:fillRect/>
          </a:stretch>
        </p:blipFill>
        <p:spPr>
          <a:xfrm>
            <a:off x="683568" y="3185863"/>
            <a:ext cx="6628408" cy="1058804"/>
          </a:xfrm>
          <a:prstGeom prst="rect">
            <a:avLst/>
          </a:prstGeom>
        </p:spPr>
      </p:pic>
      <p:pic>
        <p:nvPicPr>
          <p:cNvPr id="19" name="Grafik 18">
            <a:extLst>
              <a:ext uri="{FF2B5EF4-FFF2-40B4-BE49-F238E27FC236}">
                <a16:creationId xmlns:a16="http://schemas.microsoft.com/office/drawing/2014/main" id="{A7529B48-358A-B042-B52E-618A0AC8C825}"/>
              </a:ext>
            </a:extLst>
          </p:cNvPr>
          <p:cNvPicPr>
            <a:picLocks noChangeAspect="1"/>
          </p:cNvPicPr>
          <p:nvPr/>
        </p:nvPicPr>
        <p:blipFill>
          <a:blip r:embed="rId11"/>
          <a:stretch>
            <a:fillRect/>
          </a:stretch>
        </p:blipFill>
        <p:spPr>
          <a:xfrm>
            <a:off x="683568" y="1844824"/>
            <a:ext cx="6628408" cy="1071702"/>
          </a:xfrm>
          <a:prstGeom prst="rect">
            <a:avLst/>
          </a:prstGeom>
        </p:spPr>
      </p:pic>
      <p:pic>
        <p:nvPicPr>
          <p:cNvPr id="26" name="white">
            <a:hlinkClick r:id="" action="ppaction://media"/>
            <a:extLst>
              <a:ext uri="{FF2B5EF4-FFF2-40B4-BE49-F238E27FC236}">
                <a16:creationId xmlns:a16="http://schemas.microsoft.com/office/drawing/2014/main" id="{3FD7649E-D3B3-2C40-B9CD-2930CF47277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526918" y="2176582"/>
            <a:ext cx="553018" cy="553018"/>
          </a:xfrm>
          <a:prstGeom prst="rect">
            <a:avLst/>
          </a:prstGeom>
        </p:spPr>
      </p:pic>
      <p:pic>
        <p:nvPicPr>
          <p:cNvPr id="27" name="ppink">
            <a:hlinkClick r:id="" action="ppaction://media"/>
            <a:extLst>
              <a:ext uri="{FF2B5EF4-FFF2-40B4-BE49-F238E27FC236}">
                <a16:creationId xmlns:a16="http://schemas.microsoft.com/office/drawing/2014/main" id="{21FAD05E-384B-B947-942F-279B89CDC12C}"/>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7526918" y="3285459"/>
            <a:ext cx="553018" cy="553018"/>
          </a:xfrm>
          <a:prstGeom prst="rect">
            <a:avLst/>
          </a:prstGeom>
        </p:spPr>
      </p:pic>
      <p:pic>
        <p:nvPicPr>
          <p:cNvPr id="28" name="brownian">
            <a:hlinkClick r:id="" action="ppaction://media"/>
            <a:extLst>
              <a:ext uri="{FF2B5EF4-FFF2-40B4-BE49-F238E27FC236}">
                <a16:creationId xmlns:a16="http://schemas.microsoft.com/office/drawing/2014/main" id="{C83AE1C7-C774-1141-8723-6EB4D0730767}"/>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7526918" y="4853758"/>
            <a:ext cx="553018" cy="553018"/>
          </a:xfrm>
          <a:prstGeom prst="rect">
            <a:avLst/>
          </a:prstGeom>
        </p:spPr>
      </p:pic>
    </p:spTree>
    <p:extLst>
      <p:ext uri="{BB962C8B-B14F-4D97-AF65-F5344CB8AC3E}">
        <p14:creationId xmlns:p14="http://schemas.microsoft.com/office/powerpoint/2010/main" val="9359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2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6"/>
                </p:tgtEl>
              </p:cMediaNode>
            </p:audio>
            <p:audio>
              <p:cMediaNode vol="80000">
                <p:cTn id="16" fill="hold" display="0">
                  <p:stCondLst>
                    <p:cond delay="indefinite"/>
                  </p:stCondLst>
                  <p:endCondLst>
                    <p:cond evt="onStopAudio" delay="0">
                      <p:tgtEl>
                        <p:sldTgt/>
                      </p:tgtEl>
                    </p:cond>
                  </p:endCondLst>
                </p:cTn>
                <p:tgtEl>
                  <p:spTgt spid="27"/>
                </p:tgtEl>
              </p:cMediaNode>
            </p:audio>
            <p:audio>
              <p:cMediaNode vol="80000">
                <p:cTn id="17" fill="hold" display="0">
                  <p:stCondLst>
                    <p:cond delay="indefinite"/>
                  </p:stCondLst>
                  <p:endCondLst>
                    <p:cond evt="onStopAudio" delay="0">
                      <p:tgtEl>
                        <p:sldTgt/>
                      </p:tgtEl>
                    </p:cond>
                  </p:endCondLst>
                </p:cTn>
                <p:tgtEl>
                  <p:spTgt spid="28"/>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name="Slide41">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C2730B-B25B-694E-9B2B-198C654AB01A}"/>
              </a:ext>
            </a:extLst>
          </p:cNvPr>
          <p:cNvSpPr/>
          <p:nvPr/>
        </p:nvSpPr>
        <p:spPr>
          <a:xfrm>
            <a:off x="1530873" y="664239"/>
            <a:ext cx="1959785"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S-Video-Kabel</a:t>
            </a:r>
          </a:p>
        </p:txBody>
      </p:sp>
      <p:pic>
        <p:nvPicPr>
          <p:cNvPr id="3" name="Picture 2">
            <a:extLst>
              <a:ext uri="{FF2B5EF4-FFF2-40B4-BE49-F238E27FC236}">
                <a16:creationId xmlns:a16="http://schemas.microsoft.com/office/drawing/2014/main" id="{9C0E0604-E4DC-DB46-B5C0-CD43D32B7A82}"/>
              </a:ext>
            </a:extLst>
          </p:cNvPr>
          <p:cNvPicPr>
            <a:picLocks noChangeAspect="1"/>
          </p:cNvPicPr>
          <p:nvPr/>
        </p:nvPicPr>
        <p:blipFill>
          <a:blip r:embed="rId3"/>
          <a:srcRect/>
          <a:stretch>
            <a:fillRect/>
          </a:stretch>
        </p:blipFill>
        <p:spPr>
          <a:xfrm>
            <a:off x="4502815" y="1355548"/>
            <a:ext cx="3833384" cy="3248530"/>
          </a:xfrm>
          <a:prstGeom prst="rect">
            <a:avLst/>
          </a:prstGeom>
          <a:noFill/>
          <a:ln cap="flat">
            <a:noFill/>
          </a:ln>
          <a:effectLst>
            <a:outerShdw dist="23040" dir="5400000" algn="tl">
              <a:srgbClr val="000000">
                <a:alpha val="35000"/>
              </a:srgbClr>
            </a:outerShdw>
          </a:effectLst>
        </p:spPr>
      </p:pic>
      <p:pic>
        <p:nvPicPr>
          <p:cNvPr id="4" name="Picture 3">
            <a:extLst>
              <a:ext uri="{FF2B5EF4-FFF2-40B4-BE49-F238E27FC236}">
                <a16:creationId xmlns:a16="http://schemas.microsoft.com/office/drawing/2014/main" id="{BCB83CE1-CE97-3740-B1A1-E183AA94EC43}"/>
              </a:ext>
            </a:extLst>
          </p:cNvPr>
          <p:cNvPicPr>
            <a:picLocks noChangeAspect="1"/>
          </p:cNvPicPr>
          <p:nvPr/>
        </p:nvPicPr>
        <p:blipFill>
          <a:blip r:embed="rId4"/>
          <a:srcRect/>
          <a:stretch>
            <a:fillRect/>
          </a:stretch>
        </p:blipFill>
        <p:spPr>
          <a:xfrm>
            <a:off x="701432" y="1355547"/>
            <a:ext cx="3317760" cy="3317760"/>
          </a:xfrm>
          <a:prstGeom prst="rect">
            <a:avLst/>
          </a:prstGeom>
          <a:noFill/>
          <a:ln cap="flat">
            <a:noFill/>
          </a:ln>
          <a:effectLst>
            <a:outerShdw dist="23040" dir="5400000" algn="tl">
              <a:srgbClr val="000000">
                <a:alpha val="35000"/>
              </a:srgbClr>
            </a:outerShdw>
          </a:effectLst>
        </p:spPr>
      </p:pic>
      <p:sp>
        <p:nvSpPr>
          <p:cNvPr id="5" name="Rectangle 4">
            <a:extLst>
              <a:ext uri="{FF2B5EF4-FFF2-40B4-BE49-F238E27FC236}">
                <a16:creationId xmlns:a16="http://schemas.microsoft.com/office/drawing/2014/main" id="{8B6430D1-FF92-9945-8427-94B060A61916}"/>
              </a:ext>
            </a:extLst>
          </p:cNvPr>
          <p:cNvSpPr/>
          <p:nvPr/>
        </p:nvSpPr>
        <p:spPr>
          <a:xfrm>
            <a:off x="977695" y="5018800"/>
            <a:ext cx="6220800" cy="513414"/>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1451" dirty="0">
                <a:solidFill>
                  <a:srgbClr val="000000"/>
                </a:solidFill>
                <a:latin typeface="Arial Regular"/>
                <a:ea typeface="ＭＳ Ｐゴシック" pitchFamily="34"/>
                <a:cs typeface="MS Gothic" pitchFamily="49"/>
              </a:rPr>
              <a:t>Separate Video: bezeichnet das getrennte Übertragen von </a:t>
            </a:r>
            <a:r>
              <a:rPr lang="de-DE" sz="1451" dirty="0" err="1">
                <a:solidFill>
                  <a:srgbClr val="000000"/>
                </a:solidFill>
                <a:latin typeface="Arial Regular"/>
                <a:ea typeface="ＭＳ Ｐゴシック" pitchFamily="34"/>
                <a:cs typeface="MS Gothic" pitchFamily="49"/>
              </a:rPr>
              <a:t>Helligkeits</a:t>
            </a:r>
            <a:r>
              <a:rPr lang="de-DE" sz="1451" dirty="0">
                <a:solidFill>
                  <a:srgbClr val="000000"/>
                </a:solidFill>
                <a:latin typeface="Arial Regular"/>
                <a:ea typeface="ＭＳ Ｐゴシック" pitchFamily="34"/>
                <a:cs typeface="MS Gothic" pitchFamily="49"/>
              </a:rPr>
              <a:t> (</a:t>
            </a:r>
            <a:r>
              <a:rPr lang="de-DE" sz="1451" dirty="0" err="1">
                <a:solidFill>
                  <a:srgbClr val="000000"/>
                </a:solidFill>
                <a:latin typeface="Arial Regular"/>
                <a:ea typeface="ＭＳ Ｐゴシック" pitchFamily="34"/>
                <a:cs typeface="MS Gothic" pitchFamily="49"/>
              </a:rPr>
              <a:t>Luminanz</a:t>
            </a:r>
            <a:r>
              <a:rPr lang="de-DE" sz="1451" dirty="0">
                <a:solidFill>
                  <a:srgbClr val="000000"/>
                </a:solidFill>
                <a:latin typeface="Arial Regular"/>
                <a:ea typeface="ＭＳ Ｐゴシック" pitchFamily="34"/>
                <a:cs typeface="MS Gothic" pitchFamily="49"/>
              </a:rPr>
              <a:t>)- und </a:t>
            </a:r>
            <a:r>
              <a:rPr lang="de-DE" sz="1451" dirty="0" err="1">
                <a:solidFill>
                  <a:srgbClr val="000000"/>
                </a:solidFill>
                <a:latin typeface="Arial Regular"/>
                <a:ea typeface="ＭＳ Ｐゴシック" pitchFamily="34"/>
                <a:cs typeface="MS Gothic" pitchFamily="49"/>
              </a:rPr>
              <a:t>Farb</a:t>
            </a:r>
            <a:r>
              <a:rPr lang="de-DE" sz="1451" dirty="0">
                <a:solidFill>
                  <a:srgbClr val="000000"/>
                </a:solidFill>
                <a:latin typeface="Arial Regular"/>
                <a:ea typeface="ＭＳ Ｐゴシック" pitchFamily="34"/>
                <a:cs typeface="MS Gothic" pitchFamily="49"/>
              </a:rPr>
              <a:t> (</a:t>
            </a:r>
            <a:r>
              <a:rPr lang="de-DE" sz="1451" dirty="0" err="1">
                <a:solidFill>
                  <a:srgbClr val="000000"/>
                </a:solidFill>
                <a:latin typeface="Arial Regular"/>
                <a:ea typeface="ＭＳ Ｐゴシック" pitchFamily="34"/>
                <a:cs typeface="MS Gothic" pitchFamily="49"/>
              </a:rPr>
              <a:t>Chrominanz</a:t>
            </a:r>
            <a:r>
              <a:rPr lang="de-DE" sz="1451" dirty="0">
                <a:solidFill>
                  <a:srgbClr val="000000"/>
                </a:solidFill>
                <a:latin typeface="Arial Regular"/>
                <a:ea typeface="ＭＳ Ｐゴシック" pitchFamily="34"/>
                <a:cs typeface="MS Gothic" pitchFamily="49"/>
              </a:rPr>
              <a:t>)- </a:t>
            </a:r>
            <a:r>
              <a:rPr lang="de-DE" sz="1451" dirty="0" err="1">
                <a:solidFill>
                  <a:srgbClr val="000000"/>
                </a:solidFill>
                <a:latin typeface="Arial Regular"/>
                <a:ea typeface="ＭＳ Ｐゴシック" pitchFamily="34"/>
                <a:cs typeface="MS Gothic" pitchFamily="49"/>
              </a:rPr>
              <a:t>informationen</a:t>
            </a:r>
            <a:endParaRPr lang="de-DE" sz="1451" dirty="0">
              <a:solidFill>
                <a:srgbClr val="000000"/>
              </a:solidFill>
              <a:latin typeface="Arial Regular"/>
              <a:ea typeface="ＭＳ Ｐゴシック" pitchFamily="34"/>
              <a:cs typeface="MS Gothic" pitchFamily="49"/>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4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373CA5-2DCF-2543-AD10-E3C10FC8DEE7}"/>
              </a:ext>
            </a:extLst>
          </p:cNvPr>
          <p:cNvSpPr/>
          <p:nvPr/>
        </p:nvSpPr>
        <p:spPr>
          <a:xfrm>
            <a:off x="1530873" y="664239"/>
            <a:ext cx="1623347"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err="1">
                <a:solidFill>
                  <a:srgbClr val="000000"/>
                </a:solidFill>
                <a:latin typeface="Arial Regular"/>
                <a:ea typeface="ＭＳ Ｐゴシック" pitchFamily="34"/>
                <a:cs typeface="MS Gothic" pitchFamily="49"/>
              </a:rPr>
              <a:t>Scart</a:t>
            </a:r>
            <a:r>
              <a:rPr lang="de-DE" sz="2177" dirty="0">
                <a:solidFill>
                  <a:srgbClr val="000000"/>
                </a:solidFill>
                <a:latin typeface="Arial Regular"/>
                <a:ea typeface="ＭＳ Ｐゴシック" pitchFamily="34"/>
                <a:cs typeface="MS Gothic" pitchFamily="49"/>
              </a:rPr>
              <a:t>-Kabel</a:t>
            </a:r>
          </a:p>
        </p:txBody>
      </p:sp>
      <p:pic>
        <p:nvPicPr>
          <p:cNvPr id="3" name="Picture 2">
            <a:extLst>
              <a:ext uri="{FF2B5EF4-FFF2-40B4-BE49-F238E27FC236}">
                <a16:creationId xmlns:a16="http://schemas.microsoft.com/office/drawing/2014/main" id="{8FFDC943-49D0-284C-89ED-B6BF118B078E}"/>
              </a:ext>
            </a:extLst>
          </p:cNvPr>
          <p:cNvPicPr>
            <a:picLocks noChangeAspect="1"/>
          </p:cNvPicPr>
          <p:nvPr/>
        </p:nvPicPr>
        <p:blipFill>
          <a:blip r:embed="rId3"/>
          <a:srcRect/>
          <a:stretch>
            <a:fillRect/>
          </a:stretch>
        </p:blipFill>
        <p:spPr>
          <a:xfrm>
            <a:off x="286712" y="1908399"/>
            <a:ext cx="4700051" cy="3525120"/>
          </a:xfrm>
          <a:prstGeom prst="rect">
            <a:avLst/>
          </a:prstGeom>
          <a:noFill/>
          <a:ln cap="flat">
            <a:noFill/>
          </a:ln>
          <a:effectLst>
            <a:outerShdw dist="23040" dir="5400000" algn="tl">
              <a:srgbClr val="000000">
                <a:alpha val="35000"/>
              </a:srgbClr>
            </a:outerShdw>
          </a:effectLst>
        </p:spPr>
      </p:pic>
      <p:pic>
        <p:nvPicPr>
          <p:cNvPr id="4" name="Picture 3">
            <a:extLst>
              <a:ext uri="{FF2B5EF4-FFF2-40B4-BE49-F238E27FC236}">
                <a16:creationId xmlns:a16="http://schemas.microsoft.com/office/drawing/2014/main" id="{3371731B-CAA2-D54C-B5CB-0648684A4020}"/>
              </a:ext>
            </a:extLst>
          </p:cNvPr>
          <p:cNvPicPr>
            <a:picLocks noChangeAspect="1"/>
          </p:cNvPicPr>
          <p:nvPr/>
        </p:nvPicPr>
        <p:blipFill>
          <a:blip r:embed="rId4"/>
          <a:srcRect/>
          <a:stretch>
            <a:fillRect/>
          </a:stretch>
        </p:blipFill>
        <p:spPr>
          <a:xfrm>
            <a:off x="5055992" y="2184988"/>
            <a:ext cx="3455891" cy="2877242"/>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43">
    <p:bg>
      <p:bgPr>
        <a:solidFill>
          <a:srgbClr val="FFFF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0093B-4F22-824F-98A1-68AD7C9A0E8F}"/>
              </a:ext>
            </a:extLst>
          </p:cNvPr>
          <p:cNvPicPr>
            <a:picLocks noChangeAspect="1"/>
          </p:cNvPicPr>
          <p:nvPr/>
        </p:nvPicPr>
        <p:blipFill>
          <a:blip r:embed="rId3"/>
          <a:srcRect/>
          <a:stretch>
            <a:fillRect/>
          </a:stretch>
        </p:blipFill>
        <p:spPr>
          <a:xfrm>
            <a:off x="3120524" y="2807068"/>
            <a:ext cx="3451646" cy="3922533"/>
          </a:xfrm>
          <a:prstGeom prst="rect">
            <a:avLst/>
          </a:prstGeom>
          <a:noFill/>
          <a:ln cap="flat">
            <a:noFill/>
          </a:ln>
          <a:effectLst>
            <a:outerShdw dist="23040" dir="5400000" algn="tl">
              <a:srgbClr val="000000">
                <a:alpha val="35000"/>
              </a:srgbClr>
            </a:outerShdw>
          </a:effectLst>
        </p:spPr>
      </p:pic>
      <p:pic>
        <p:nvPicPr>
          <p:cNvPr id="3" name="Picture 2">
            <a:extLst>
              <a:ext uri="{FF2B5EF4-FFF2-40B4-BE49-F238E27FC236}">
                <a16:creationId xmlns:a16="http://schemas.microsoft.com/office/drawing/2014/main" id="{576A113C-C5C3-9A48-8188-091B8BEE48C6}"/>
              </a:ext>
            </a:extLst>
          </p:cNvPr>
          <p:cNvPicPr>
            <a:picLocks noChangeAspect="1"/>
          </p:cNvPicPr>
          <p:nvPr/>
        </p:nvPicPr>
        <p:blipFill>
          <a:blip r:embed="rId4"/>
          <a:srcRect/>
          <a:stretch>
            <a:fillRect/>
          </a:stretch>
        </p:blipFill>
        <p:spPr>
          <a:xfrm>
            <a:off x="0" y="360"/>
            <a:ext cx="4490079" cy="3981639"/>
          </a:xfrm>
          <a:prstGeom prst="rect">
            <a:avLst/>
          </a:prstGeom>
          <a:noFill/>
          <a:ln cap="flat">
            <a:noFill/>
          </a:ln>
          <a:effectLst>
            <a:outerShdw dist="23040" dir="5400000" algn="tl">
              <a:srgbClr val="000000">
                <a:alpha val="35000"/>
              </a:srgbClr>
            </a:outerShdw>
          </a:effectLst>
        </p:spPr>
      </p:pic>
      <p:sp>
        <p:nvSpPr>
          <p:cNvPr id="4" name="Rectangle 3">
            <a:extLst>
              <a:ext uri="{FF2B5EF4-FFF2-40B4-BE49-F238E27FC236}">
                <a16:creationId xmlns:a16="http://schemas.microsoft.com/office/drawing/2014/main" id="{8D66B5DF-9294-3546-B73E-907035A742DA}"/>
              </a:ext>
            </a:extLst>
          </p:cNvPr>
          <p:cNvSpPr/>
          <p:nvPr/>
        </p:nvSpPr>
        <p:spPr>
          <a:xfrm>
            <a:off x="1530873" y="664239"/>
            <a:ext cx="1545761"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USB-Kabel</a:t>
            </a:r>
          </a:p>
        </p:txBody>
      </p:sp>
      <p:pic>
        <p:nvPicPr>
          <p:cNvPr id="5" name="Picture 4">
            <a:extLst>
              <a:ext uri="{FF2B5EF4-FFF2-40B4-BE49-F238E27FC236}">
                <a16:creationId xmlns:a16="http://schemas.microsoft.com/office/drawing/2014/main" id="{98EA52ED-6050-B048-A0A2-80922A7BBAAA}"/>
              </a:ext>
            </a:extLst>
          </p:cNvPr>
          <p:cNvPicPr>
            <a:picLocks noChangeAspect="1"/>
          </p:cNvPicPr>
          <p:nvPr/>
        </p:nvPicPr>
        <p:blipFill>
          <a:blip r:embed="rId5"/>
          <a:srcRect/>
          <a:stretch>
            <a:fillRect/>
          </a:stretch>
        </p:blipFill>
        <p:spPr>
          <a:xfrm>
            <a:off x="5618967" y="361"/>
            <a:ext cx="3525120" cy="2920347"/>
          </a:xfrm>
          <a:prstGeom prst="rect">
            <a:avLst/>
          </a:prstGeom>
          <a:noFill/>
          <a:ln cap="flat">
            <a:noFill/>
          </a:ln>
          <a:effectLst>
            <a:outerShdw dist="23040" dir="5400000" algn="tl">
              <a:srgbClr val="000000">
                <a:alpha val="35000"/>
              </a:srgbClr>
            </a:outerShdw>
          </a:effectLst>
        </p:spPr>
      </p:pic>
      <p:sp>
        <p:nvSpPr>
          <p:cNvPr id="6" name="Rechteck 1">
            <a:extLst>
              <a:ext uri="{FF2B5EF4-FFF2-40B4-BE49-F238E27FC236}">
                <a16:creationId xmlns:a16="http://schemas.microsoft.com/office/drawing/2014/main" id="{00341E45-CB89-3545-B92F-4A072DEF70BB}"/>
              </a:ext>
            </a:extLst>
          </p:cNvPr>
          <p:cNvSpPr/>
          <p:nvPr/>
        </p:nvSpPr>
        <p:spPr>
          <a:xfrm>
            <a:off x="391535" y="3756026"/>
            <a:ext cx="3134891" cy="1046518"/>
          </a:xfrm>
          <a:prstGeom prst="rect">
            <a:avLst/>
          </a:prstGeom>
          <a:noFill/>
          <a:ln cap="flat">
            <a:noFill/>
            <a:prstDash val="solid"/>
          </a:ln>
        </p:spPr>
        <p:txBody>
          <a:bodyPr vert="horz" wrap="square" lIns="82944" tIns="41472" rIns="82944" bIns="41472" anchor="t" anchorCtr="0" compatLnSpc="0">
            <a:spAutoFit/>
          </a:bodyPr>
          <a:lstStyle/>
          <a:p>
            <a:pPr hangingPunct="0"/>
            <a:r>
              <a:rPr lang="de-DE" sz="2177" dirty="0">
                <a:solidFill>
                  <a:srgbClr val="000000"/>
                </a:solidFill>
                <a:latin typeface="Arial Regular"/>
                <a:ea typeface="ＭＳ Ｐゴシック" pitchFamily="34"/>
                <a:cs typeface="MS Gothic" pitchFamily="2"/>
              </a:rPr>
              <a:t>USB 2.0 : 480 Mbit/s</a:t>
            </a:r>
          </a:p>
          <a:p>
            <a:pPr hangingPunct="0"/>
            <a:r>
              <a:rPr lang="de-DE" sz="2177" dirty="0">
                <a:solidFill>
                  <a:srgbClr val="000000"/>
                </a:solidFill>
                <a:latin typeface="Arial Regular"/>
                <a:ea typeface="ＭＳ Ｐゴシック" pitchFamily="34"/>
                <a:cs typeface="MS Gothic" pitchFamily="2"/>
              </a:rPr>
              <a:t>USB 3.0 : 5 </a:t>
            </a:r>
            <a:r>
              <a:rPr lang="de-DE" sz="2177" dirty="0" err="1">
                <a:solidFill>
                  <a:srgbClr val="000000"/>
                </a:solidFill>
                <a:latin typeface="Arial Regular"/>
                <a:ea typeface="ＭＳ Ｐゴシック" pitchFamily="34"/>
                <a:cs typeface="MS Gothic" pitchFamily="2"/>
              </a:rPr>
              <a:t>Gbit</a:t>
            </a:r>
            <a:r>
              <a:rPr lang="de-DE" sz="2177" dirty="0">
                <a:solidFill>
                  <a:srgbClr val="000000"/>
                </a:solidFill>
                <a:latin typeface="Arial Regular"/>
                <a:ea typeface="ＭＳ Ｐゴシック" pitchFamily="34"/>
                <a:cs typeface="MS Gothic" pitchFamily="2"/>
              </a:rPr>
              <a:t>/s</a:t>
            </a:r>
          </a:p>
          <a:p>
            <a:pPr hangingPunct="0"/>
            <a:r>
              <a:rPr lang="de-DE" sz="2177" dirty="0">
                <a:solidFill>
                  <a:srgbClr val="000000"/>
                </a:solidFill>
                <a:latin typeface="Arial Regular"/>
                <a:ea typeface="ＭＳ Ｐゴシック" pitchFamily="34"/>
                <a:cs typeface="MS Gothic" pitchFamily="2"/>
              </a:rPr>
              <a:t>USB 3.1 : 10 </a:t>
            </a:r>
            <a:r>
              <a:rPr lang="de-DE" sz="2177" dirty="0" err="1">
                <a:solidFill>
                  <a:srgbClr val="000000"/>
                </a:solidFill>
                <a:latin typeface="Arial Regular"/>
                <a:ea typeface="ＭＳ Ｐゴシック" pitchFamily="34"/>
                <a:cs typeface="MS Gothic" pitchFamily="2"/>
              </a:rPr>
              <a:t>Gbit</a:t>
            </a:r>
            <a:r>
              <a:rPr lang="de-DE" sz="2177" dirty="0">
                <a:solidFill>
                  <a:srgbClr val="000000"/>
                </a:solidFill>
                <a:latin typeface="Arial Regular"/>
                <a:ea typeface="ＭＳ Ｐゴシック" pitchFamily="34"/>
                <a:cs typeface="MS Gothic" pitchFamily="2"/>
              </a:rPr>
              <a: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44">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E7B6F0-93B6-9846-9EDB-C84FB4788E81}"/>
              </a:ext>
            </a:extLst>
          </p:cNvPr>
          <p:cNvSpPr/>
          <p:nvPr/>
        </p:nvSpPr>
        <p:spPr>
          <a:xfrm>
            <a:off x="1530873" y="664239"/>
            <a:ext cx="3562019" cy="727576"/>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err="1">
                <a:solidFill>
                  <a:srgbClr val="000000"/>
                </a:solidFill>
                <a:latin typeface="Arial Regular"/>
                <a:ea typeface="ＭＳ Ｐゴシック" pitchFamily="34"/>
                <a:cs typeface="MS Gothic" pitchFamily="49"/>
              </a:rPr>
              <a:t>Firewire</a:t>
            </a:r>
            <a:r>
              <a:rPr lang="de-DE" sz="2177" dirty="0">
                <a:solidFill>
                  <a:srgbClr val="000000"/>
                </a:solidFill>
                <a:latin typeface="Arial Regular"/>
                <a:ea typeface="ＭＳ Ｐゴシック" pitchFamily="34"/>
                <a:cs typeface="MS Gothic" pitchFamily="49"/>
              </a:rPr>
              <a:t>-Kabel (IEEE 1394)</a:t>
            </a:r>
          </a:p>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Bzw. </a:t>
            </a:r>
            <a:r>
              <a:rPr lang="de-DE" sz="2177" dirty="0" err="1">
                <a:solidFill>
                  <a:srgbClr val="000000"/>
                </a:solidFill>
                <a:latin typeface="Arial Regular"/>
                <a:ea typeface="ＭＳ Ｐゴシック" pitchFamily="34"/>
                <a:cs typeface="MS Gothic" pitchFamily="49"/>
              </a:rPr>
              <a:t>i.Link</a:t>
            </a:r>
            <a:r>
              <a:rPr lang="de-DE" sz="2177" dirty="0">
                <a:solidFill>
                  <a:srgbClr val="000000"/>
                </a:solidFill>
                <a:latin typeface="Arial Regular"/>
                <a:ea typeface="ＭＳ Ｐゴシック" pitchFamily="34"/>
                <a:cs typeface="MS Gothic" pitchFamily="49"/>
              </a:rPr>
              <a:t> (Sony)</a:t>
            </a:r>
          </a:p>
        </p:txBody>
      </p:sp>
      <p:pic>
        <p:nvPicPr>
          <p:cNvPr id="3" name="Picture 2">
            <a:extLst>
              <a:ext uri="{FF2B5EF4-FFF2-40B4-BE49-F238E27FC236}">
                <a16:creationId xmlns:a16="http://schemas.microsoft.com/office/drawing/2014/main" id="{7392A6D0-2220-6C41-B641-194D002C493F}"/>
              </a:ext>
            </a:extLst>
          </p:cNvPr>
          <p:cNvPicPr>
            <a:picLocks noChangeAspect="1"/>
          </p:cNvPicPr>
          <p:nvPr/>
        </p:nvPicPr>
        <p:blipFill>
          <a:blip r:embed="rId3"/>
          <a:srcRect/>
          <a:stretch>
            <a:fillRect/>
          </a:stretch>
        </p:blipFill>
        <p:spPr>
          <a:xfrm>
            <a:off x="0" y="1355547"/>
            <a:ext cx="4607964" cy="4607964"/>
          </a:xfrm>
          <a:prstGeom prst="rect">
            <a:avLst/>
          </a:prstGeom>
          <a:noFill/>
          <a:ln cap="flat">
            <a:noFill/>
          </a:ln>
          <a:effectLst>
            <a:outerShdw dist="23040" dir="5400000" algn="tl">
              <a:srgbClr val="000000">
                <a:alpha val="35000"/>
              </a:srgbClr>
            </a:outerShdw>
          </a:effectLst>
        </p:spPr>
      </p:pic>
      <p:pic>
        <p:nvPicPr>
          <p:cNvPr id="4" name="Picture 3">
            <a:extLst>
              <a:ext uri="{FF2B5EF4-FFF2-40B4-BE49-F238E27FC236}">
                <a16:creationId xmlns:a16="http://schemas.microsoft.com/office/drawing/2014/main" id="{8B28940C-75D3-0A46-B48B-F712A1F9496D}"/>
              </a:ext>
            </a:extLst>
          </p:cNvPr>
          <p:cNvPicPr>
            <a:picLocks noChangeAspect="1"/>
          </p:cNvPicPr>
          <p:nvPr/>
        </p:nvPicPr>
        <p:blipFill>
          <a:blip r:embed="rId4"/>
          <a:srcRect/>
          <a:stretch>
            <a:fillRect/>
          </a:stretch>
        </p:blipFill>
        <p:spPr>
          <a:xfrm>
            <a:off x="5194124" y="360"/>
            <a:ext cx="3949963" cy="2962146"/>
          </a:xfrm>
          <a:prstGeom prst="rect">
            <a:avLst/>
          </a:prstGeom>
          <a:noFill/>
          <a:ln cap="flat">
            <a:noFill/>
          </a:ln>
          <a:effectLst>
            <a:outerShdw dist="23040" dir="5400000" algn="tl">
              <a:srgbClr val="000000">
                <a:alpha val="35000"/>
              </a:srgbClr>
            </a:outerShdw>
          </a:effectLst>
        </p:spPr>
      </p:pic>
      <p:pic>
        <p:nvPicPr>
          <p:cNvPr id="5" name="Picture 4">
            <a:extLst>
              <a:ext uri="{FF2B5EF4-FFF2-40B4-BE49-F238E27FC236}">
                <a16:creationId xmlns:a16="http://schemas.microsoft.com/office/drawing/2014/main" id="{CD64ED11-7F4E-B34D-9BF4-EC69B5BE8D38}"/>
              </a:ext>
            </a:extLst>
          </p:cNvPr>
          <p:cNvPicPr>
            <a:picLocks noChangeAspect="1"/>
          </p:cNvPicPr>
          <p:nvPr/>
        </p:nvPicPr>
        <p:blipFill>
          <a:blip r:embed="rId5"/>
          <a:srcRect/>
          <a:stretch>
            <a:fillRect/>
          </a:stretch>
        </p:blipFill>
        <p:spPr>
          <a:xfrm>
            <a:off x="4674254" y="3826561"/>
            <a:ext cx="4469833" cy="3031048"/>
          </a:xfrm>
          <a:prstGeom prst="rect">
            <a:avLst/>
          </a:prstGeom>
          <a:noFill/>
          <a:ln cap="flat">
            <a:noFill/>
          </a:ln>
          <a:effectLst>
            <a:outerShdw dist="23040" dir="5400000" algn="tl">
              <a:srgbClr val="000000">
                <a:alpha val="35000"/>
              </a:srgbClr>
            </a:outerShdw>
          </a:effectLst>
        </p:spPr>
      </p:pic>
      <p:sp>
        <p:nvSpPr>
          <p:cNvPr id="6" name="Rechteck 1">
            <a:extLst>
              <a:ext uri="{FF2B5EF4-FFF2-40B4-BE49-F238E27FC236}">
                <a16:creationId xmlns:a16="http://schemas.microsoft.com/office/drawing/2014/main" id="{BC1CEC82-E144-A245-862E-50568FF9A4B8}"/>
              </a:ext>
            </a:extLst>
          </p:cNvPr>
          <p:cNvSpPr/>
          <p:nvPr/>
        </p:nvSpPr>
        <p:spPr>
          <a:xfrm>
            <a:off x="652450" y="1535478"/>
            <a:ext cx="4570410" cy="404676"/>
          </a:xfrm>
          <a:prstGeom prst="rect">
            <a:avLst/>
          </a:prstGeom>
          <a:noFill/>
          <a:ln cap="flat">
            <a:noFill/>
            <a:prstDash val="solid"/>
          </a:ln>
        </p:spPr>
        <p:txBody>
          <a:bodyPr vert="horz" wrap="square" lIns="82944" tIns="41472" rIns="82944" bIns="41472" anchor="t" anchorCtr="0" compatLnSpc="0">
            <a:spAutoFit/>
          </a:bodyPr>
          <a:lstStyle/>
          <a:p>
            <a:pPr hangingPunct="0"/>
            <a:r>
              <a:rPr lang="de-DE" sz="2177" dirty="0">
                <a:solidFill>
                  <a:srgbClr val="000000"/>
                </a:solidFill>
                <a:latin typeface="Arial Regular"/>
                <a:ea typeface="ＭＳ Ｐゴシック" pitchFamily="34"/>
                <a:cs typeface="MS Gothic" pitchFamily="2"/>
              </a:rPr>
              <a:t>800, 1600 und 3200 MBit/s</a:t>
            </a:r>
          </a:p>
        </p:txBody>
      </p:sp>
      <p:sp>
        <p:nvSpPr>
          <p:cNvPr id="7" name="Rechteck 2">
            <a:extLst>
              <a:ext uri="{FF2B5EF4-FFF2-40B4-BE49-F238E27FC236}">
                <a16:creationId xmlns:a16="http://schemas.microsoft.com/office/drawing/2014/main" id="{D311402A-8604-3C4D-ADA5-4110D0023930}"/>
              </a:ext>
            </a:extLst>
          </p:cNvPr>
          <p:cNvSpPr/>
          <p:nvPr/>
        </p:nvSpPr>
        <p:spPr>
          <a:xfrm>
            <a:off x="130948" y="5584712"/>
            <a:ext cx="4570410" cy="805875"/>
          </a:xfrm>
          <a:prstGeom prst="rect">
            <a:avLst/>
          </a:prstGeom>
          <a:noFill/>
          <a:ln cap="flat">
            <a:noFill/>
            <a:prstDash val="solid"/>
          </a:ln>
        </p:spPr>
        <p:txBody>
          <a:bodyPr vert="horz" wrap="square" lIns="82944" tIns="41472" rIns="82944" bIns="41472" anchor="t" anchorCtr="0" compatLnSpc="0">
            <a:spAutoFit/>
          </a:bodyPr>
          <a:lstStyle/>
          <a:p>
            <a:pPr hangingPunct="0"/>
            <a:r>
              <a:rPr lang="de-DE" dirty="0">
                <a:solidFill>
                  <a:srgbClr val="000000"/>
                </a:solidFill>
                <a:latin typeface="Arial Regular"/>
                <a:ea typeface="ＭＳ Ｐゴシック" pitchFamily="34"/>
                <a:cs typeface="MS Gothic" pitchFamily="2"/>
              </a:rPr>
              <a:t>eigentlich kein Peripherie-Anschluss, sondern eine Vernetzungstechnik auf Basis einer Peer-</a:t>
            </a:r>
            <a:r>
              <a:rPr lang="de-DE" dirty="0" err="1">
                <a:solidFill>
                  <a:srgbClr val="000000"/>
                </a:solidFill>
                <a:latin typeface="Arial Regular"/>
                <a:ea typeface="ＭＳ Ｐゴシック" pitchFamily="34"/>
                <a:cs typeface="MS Gothic" pitchFamily="2"/>
              </a:rPr>
              <a:t>to</a:t>
            </a:r>
            <a:r>
              <a:rPr lang="de-DE" dirty="0">
                <a:solidFill>
                  <a:srgbClr val="000000"/>
                </a:solidFill>
                <a:latin typeface="Arial Regular"/>
                <a:ea typeface="ＭＳ Ｐゴシック" pitchFamily="34"/>
                <a:cs typeface="MS Gothic" pitchFamily="2"/>
              </a:rPr>
              <a:t>-Peer-Architektur, bis zu 63 </a:t>
            </a:r>
            <a:r>
              <a:rPr lang="de-DE" dirty="0" err="1">
                <a:solidFill>
                  <a:srgbClr val="000000"/>
                </a:solidFill>
                <a:latin typeface="Arial Regular"/>
                <a:ea typeface="ＭＳ Ｐゴシック" pitchFamily="34"/>
                <a:cs typeface="MS Gothic" pitchFamily="2"/>
              </a:rPr>
              <a:t>FireWire</a:t>
            </a:r>
            <a:r>
              <a:rPr lang="de-DE" dirty="0">
                <a:solidFill>
                  <a:srgbClr val="000000"/>
                </a:solidFill>
                <a:latin typeface="Arial Regular"/>
                <a:ea typeface="ＭＳ Ｐゴシック" pitchFamily="34"/>
                <a:cs typeface="MS Gothic" pitchFamily="2"/>
              </a:rPr>
              <a:t>-Geräte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46">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A70A2A-6EDE-2C40-B0A8-A6EFED649464}"/>
              </a:ext>
            </a:extLst>
          </p:cNvPr>
          <p:cNvSpPr/>
          <p:nvPr/>
        </p:nvSpPr>
        <p:spPr>
          <a:xfrm>
            <a:off x="1530873" y="664239"/>
            <a:ext cx="1654637"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err="1">
                <a:solidFill>
                  <a:srgbClr val="000000"/>
                </a:solidFill>
                <a:latin typeface="Arial Regular"/>
                <a:ea typeface="ＭＳ Ｐゴシック" pitchFamily="34"/>
                <a:cs typeface="MS Gothic" pitchFamily="49"/>
              </a:rPr>
              <a:t>Thunderbolt</a:t>
            </a:r>
            <a:endParaRPr lang="de-DE" sz="2177" dirty="0">
              <a:solidFill>
                <a:srgbClr val="000000"/>
              </a:solidFill>
              <a:latin typeface="Arial Regular"/>
              <a:ea typeface="ＭＳ Ｐゴシック" pitchFamily="34"/>
              <a:cs typeface="MS Gothic" pitchFamily="49"/>
            </a:endParaRPr>
          </a:p>
        </p:txBody>
      </p:sp>
      <p:pic>
        <p:nvPicPr>
          <p:cNvPr id="3" name="Bild 1" descr="Thunderbolt-Kabel-745x559-fce90523bde953e4.jpg">
            <a:extLst>
              <a:ext uri="{FF2B5EF4-FFF2-40B4-BE49-F238E27FC236}">
                <a16:creationId xmlns:a16="http://schemas.microsoft.com/office/drawing/2014/main" id="{6B00F8A1-B1D2-9D47-9E55-C9BCE56D5C80}"/>
              </a:ext>
            </a:extLst>
          </p:cNvPr>
          <p:cNvPicPr>
            <a:picLocks noChangeAspect="1"/>
          </p:cNvPicPr>
          <p:nvPr/>
        </p:nvPicPr>
        <p:blipFill>
          <a:blip r:embed="rId3"/>
          <a:srcRect/>
          <a:stretch>
            <a:fillRect/>
          </a:stretch>
        </p:blipFill>
        <p:spPr>
          <a:xfrm>
            <a:off x="1893671" y="1421510"/>
            <a:ext cx="6688747" cy="5018439"/>
          </a:xfrm>
          <a:prstGeom prst="rect">
            <a:avLst/>
          </a:prstGeom>
          <a:noFill/>
          <a:ln cap="flat">
            <a:noFill/>
          </a:ln>
          <a:effectLst>
            <a:outerShdw dist="23040" dir="5400000" algn="tl">
              <a:srgbClr val="000000">
                <a:alpha val="35000"/>
              </a:srgbClr>
            </a:outerShdw>
          </a:effectLst>
        </p:spPr>
      </p:pic>
      <p:sp>
        <p:nvSpPr>
          <p:cNvPr id="4" name="Rechteck 2">
            <a:extLst>
              <a:ext uri="{FF2B5EF4-FFF2-40B4-BE49-F238E27FC236}">
                <a16:creationId xmlns:a16="http://schemas.microsoft.com/office/drawing/2014/main" id="{7DEE6027-1B62-4844-A755-1296E7D806C9}"/>
              </a:ext>
            </a:extLst>
          </p:cNvPr>
          <p:cNvSpPr/>
          <p:nvPr/>
        </p:nvSpPr>
        <p:spPr>
          <a:xfrm>
            <a:off x="652450" y="5518423"/>
            <a:ext cx="5421729" cy="1046518"/>
          </a:xfrm>
          <a:prstGeom prst="rect">
            <a:avLst/>
          </a:prstGeom>
          <a:noFill/>
          <a:ln cap="flat">
            <a:noFill/>
            <a:prstDash val="solid"/>
          </a:ln>
        </p:spPr>
        <p:txBody>
          <a:bodyPr vert="horz" wrap="square" lIns="82944" tIns="41472" rIns="82944" bIns="41472" anchor="t" anchorCtr="0" compatLnSpc="0">
            <a:spAutoFit/>
          </a:bodyPr>
          <a:lstStyle/>
          <a:p>
            <a:pPr hangingPunct="0"/>
            <a:r>
              <a:rPr lang="de-DE" sz="2177" dirty="0">
                <a:solidFill>
                  <a:srgbClr val="000000"/>
                </a:solidFill>
                <a:latin typeface="Arial Regular"/>
                <a:ea typeface="ＭＳ Ｐゴシック" pitchFamily="34"/>
                <a:cs typeface="MS Gothic" pitchFamily="2"/>
              </a:rPr>
              <a:t>10 </a:t>
            </a:r>
            <a:r>
              <a:rPr lang="de-DE" sz="2177" dirty="0" err="1">
                <a:solidFill>
                  <a:srgbClr val="000000"/>
                </a:solidFill>
                <a:latin typeface="Arial Regular"/>
                <a:ea typeface="ＭＳ Ｐゴシック" pitchFamily="34"/>
                <a:cs typeface="MS Gothic" pitchFamily="2"/>
              </a:rPr>
              <a:t>GBit</a:t>
            </a:r>
            <a:r>
              <a:rPr lang="de-DE" sz="2177" dirty="0">
                <a:solidFill>
                  <a:srgbClr val="000000"/>
                </a:solidFill>
                <a:latin typeface="Arial Regular"/>
                <a:ea typeface="ＭＳ Ｐゴシック" pitchFamily="34"/>
                <a:cs typeface="MS Gothic" pitchFamily="2"/>
              </a:rPr>
              <a:t>/s</a:t>
            </a:r>
          </a:p>
          <a:p>
            <a:pPr hangingPunct="0"/>
            <a:endParaRPr lang="de-DE" sz="2177" dirty="0">
              <a:solidFill>
                <a:srgbClr val="000000"/>
              </a:solidFill>
              <a:latin typeface="Arial Regular"/>
              <a:ea typeface="ＭＳ Ｐゴシック" pitchFamily="34"/>
              <a:cs typeface="MS Gothic" pitchFamily="2"/>
            </a:endParaRPr>
          </a:p>
          <a:p>
            <a:pPr hangingPunct="0"/>
            <a:r>
              <a:rPr lang="de-DE" sz="2177" dirty="0">
                <a:solidFill>
                  <a:srgbClr val="000000"/>
                </a:solidFill>
                <a:latin typeface="Arial Regular"/>
                <a:ea typeface="ＭＳ Ｐゴシック" pitchFamily="34"/>
                <a:cs typeface="MS Gothic" pitchFamily="2"/>
              </a:rPr>
              <a:t>(90 Minuten </a:t>
            </a:r>
            <a:r>
              <a:rPr lang="de-DE" sz="2177" dirty="0" err="1">
                <a:solidFill>
                  <a:srgbClr val="000000"/>
                </a:solidFill>
                <a:latin typeface="Arial Regular"/>
                <a:ea typeface="ＭＳ Ｐゴシック" pitchFamily="34"/>
                <a:cs typeface="MS Gothic" pitchFamily="2"/>
              </a:rPr>
              <a:t>Full</a:t>
            </a:r>
            <a:r>
              <a:rPr lang="de-DE" sz="2177" dirty="0">
                <a:solidFill>
                  <a:srgbClr val="000000"/>
                </a:solidFill>
                <a:latin typeface="Arial Regular"/>
                <a:ea typeface="ＭＳ Ｐゴシック" pitchFamily="34"/>
                <a:cs typeface="MS Gothic" pitchFamily="2"/>
              </a:rPr>
              <a:t>-HD-Film: 30 Sekunden)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47">
    <p:bg>
      <p:bgPr>
        <a:solidFill>
          <a:srgbClr val="FFFFFF"/>
        </a:solidFill>
        <a:effectLst/>
      </p:bgPr>
    </p:bg>
    <p:spTree>
      <p:nvGrpSpPr>
        <p:cNvPr id="1" name=""/>
        <p:cNvGrpSpPr/>
        <p:nvPr/>
      </p:nvGrpSpPr>
      <p:grpSpPr>
        <a:xfrm>
          <a:off x="0" y="0"/>
          <a:ext cx="0" cy="0"/>
          <a:chOff x="0" y="0"/>
          <a:chExt cx="0" cy="0"/>
        </a:xfrm>
      </p:grpSpPr>
      <p:pic>
        <p:nvPicPr>
          <p:cNvPr id="2" name="Bild 3" descr="HDMI-Kabel-Typ-A-auf-Micro-HDMI-Typ-D-05-meter-Flexy-Serie.jpg">
            <a:extLst>
              <a:ext uri="{FF2B5EF4-FFF2-40B4-BE49-F238E27FC236}">
                <a16:creationId xmlns:a16="http://schemas.microsoft.com/office/drawing/2014/main" id="{CF6ED094-27A2-B24A-9420-5163A20587C3}"/>
              </a:ext>
            </a:extLst>
          </p:cNvPr>
          <p:cNvPicPr>
            <a:picLocks noChangeAspect="1"/>
          </p:cNvPicPr>
          <p:nvPr/>
        </p:nvPicPr>
        <p:blipFill>
          <a:blip r:embed="rId3"/>
          <a:srcRect/>
          <a:stretch>
            <a:fillRect/>
          </a:stretch>
        </p:blipFill>
        <p:spPr>
          <a:xfrm>
            <a:off x="-1176564" y="-1534757"/>
            <a:ext cx="6075485" cy="6073852"/>
          </a:xfrm>
          <a:prstGeom prst="rect">
            <a:avLst/>
          </a:prstGeom>
          <a:noFill/>
          <a:ln cap="flat">
            <a:noFill/>
          </a:ln>
          <a:effectLst>
            <a:outerShdw dist="23040" dir="5400000" algn="tl">
              <a:srgbClr val="000000">
                <a:alpha val="35000"/>
              </a:srgbClr>
            </a:outerShdw>
          </a:effectLst>
        </p:spPr>
      </p:pic>
      <p:pic>
        <p:nvPicPr>
          <p:cNvPr id="3" name="Bild 1" descr="971358_LB_00_FB.EPS_1000.jpg">
            <a:extLst>
              <a:ext uri="{FF2B5EF4-FFF2-40B4-BE49-F238E27FC236}">
                <a16:creationId xmlns:a16="http://schemas.microsoft.com/office/drawing/2014/main" id="{20E1C5C0-CA74-0941-AB5B-B3E4BC6E29B4}"/>
              </a:ext>
            </a:extLst>
          </p:cNvPr>
          <p:cNvPicPr>
            <a:picLocks noChangeAspect="1"/>
          </p:cNvPicPr>
          <p:nvPr/>
        </p:nvPicPr>
        <p:blipFill>
          <a:blip r:embed="rId4"/>
          <a:srcRect/>
          <a:stretch>
            <a:fillRect/>
          </a:stretch>
        </p:blipFill>
        <p:spPr>
          <a:xfrm>
            <a:off x="4065236" y="-1338826"/>
            <a:ext cx="5094852" cy="5094852"/>
          </a:xfrm>
          <a:prstGeom prst="rect">
            <a:avLst/>
          </a:prstGeom>
          <a:noFill/>
          <a:ln cap="flat">
            <a:noFill/>
          </a:ln>
          <a:effectLst>
            <a:outerShdw dist="23040" dir="5400000" algn="tl">
              <a:srgbClr val="000000">
                <a:alpha val="35000"/>
              </a:srgbClr>
            </a:outerShdw>
          </a:effectLst>
        </p:spPr>
      </p:pic>
      <p:pic>
        <p:nvPicPr>
          <p:cNvPr id="4" name="Bild 4" descr="2L-7D02H-HDMI-Cables-OL-large.jpg">
            <a:extLst>
              <a:ext uri="{FF2B5EF4-FFF2-40B4-BE49-F238E27FC236}">
                <a16:creationId xmlns:a16="http://schemas.microsoft.com/office/drawing/2014/main" id="{F92A8F18-87EF-D045-958F-125E16383D7D}"/>
              </a:ext>
            </a:extLst>
          </p:cNvPr>
          <p:cNvPicPr>
            <a:picLocks noChangeAspect="1"/>
          </p:cNvPicPr>
          <p:nvPr/>
        </p:nvPicPr>
        <p:blipFill>
          <a:blip r:embed="rId5"/>
          <a:srcRect/>
          <a:stretch>
            <a:fillRect/>
          </a:stretch>
        </p:blipFill>
        <p:spPr>
          <a:xfrm>
            <a:off x="1566793" y="2318874"/>
            <a:ext cx="6377871" cy="4376112"/>
          </a:xfrm>
          <a:prstGeom prst="rect">
            <a:avLst/>
          </a:prstGeom>
          <a:noFill/>
          <a:ln cap="flat">
            <a:noFill/>
          </a:ln>
          <a:effectLst>
            <a:outerShdw dist="23040" dir="5400000" algn="tl">
              <a:srgbClr val="000000">
                <a:alpha val="35000"/>
              </a:srgbClr>
            </a:outerShdw>
          </a:effectLst>
        </p:spPr>
      </p:pic>
      <p:sp>
        <p:nvSpPr>
          <p:cNvPr id="5" name="Rectangle 1">
            <a:extLst>
              <a:ext uri="{FF2B5EF4-FFF2-40B4-BE49-F238E27FC236}">
                <a16:creationId xmlns:a16="http://schemas.microsoft.com/office/drawing/2014/main" id="{7819A6F6-B6EC-3F4A-9149-EA80A9E77101}"/>
              </a:ext>
            </a:extLst>
          </p:cNvPr>
          <p:cNvSpPr/>
          <p:nvPr/>
        </p:nvSpPr>
        <p:spPr>
          <a:xfrm>
            <a:off x="3134892" y="162983"/>
            <a:ext cx="1828686" cy="406655"/>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HDMI Kabel</a:t>
            </a:r>
          </a:p>
        </p:txBody>
      </p:sp>
      <p:sp>
        <p:nvSpPr>
          <p:cNvPr id="6" name="Rectangle 1">
            <a:extLst>
              <a:ext uri="{FF2B5EF4-FFF2-40B4-BE49-F238E27FC236}">
                <a16:creationId xmlns:a16="http://schemas.microsoft.com/office/drawing/2014/main" id="{E4397D9D-F0CF-8D4F-9CD0-5A3F70E8BFA6}"/>
              </a:ext>
            </a:extLst>
          </p:cNvPr>
          <p:cNvSpPr/>
          <p:nvPr/>
        </p:nvSpPr>
        <p:spPr>
          <a:xfrm>
            <a:off x="4963578" y="2514479"/>
            <a:ext cx="2938961" cy="326440"/>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dirty="0">
                <a:solidFill>
                  <a:srgbClr val="000000"/>
                </a:solidFill>
                <a:latin typeface="Arial Regular"/>
                <a:ea typeface="ＭＳ Ｐゴシック" pitchFamily="34"/>
                <a:cs typeface="MS Gothic" pitchFamily="49"/>
              </a:rPr>
              <a:t>HDMI-DVI-Adapter</a:t>
            </a:r>
          </a:p>
        </p:txBody>
      </p:sp>
      <p:sp>
        <p:nvSpPr>
          <p:cNvPr id="7" name="Rectangle 1">
            <a:extLst>
              <a:ext uri="{FF2B5EF4-FFF2-40B4-BE49-F238E27FC236}">
                <a16:creationId xmlns:a16="http://schemas.microsoft.com/office/drawing/2014/main" id="{46C711F2-40AC-CE4B-9A9D-76D45053E8EE}"/>
              </a:ext>
            </a:extLst>
          </p:cNvPr>
          <p:cNvSpPr/>
          <p:nvPr/>
        </p:nvSpPr>
        <p:spPr>
          <a:xfrm>
            <a:off x="1117458" y="2652935"/>
            <a:ext cx="2938961" cy="326568"/>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dirty="0">
                <a:solidFill>
                  <a:srgbClr val="000000"/>
                </a:solidFill>
                <a:latin typeface="Arial Regular"/>
                <a:ea typeface="ＭＳ Ｐゴシック" pitchFamily="34"/>
                <a:cs typeface="MS Gothic" pitchFamily="49"/>
              </a:rPr>
              <a:t>HDMI auf </a:t>
            </a:r>
            <a:r>
              <a:rPr lang="de-DE" dirty="0" err="1">
                <a:solidFill>
                  <a:srgbClr val="000000"/>
                </a:solidFill>
                <a:latin typeface="Arial Regular"/>
                <a:ea typeface="ＭＳ Ｐゴシック" pitchFamily="34"/>
                <a:cs typeface="MS Gothic" pitchFamily="49"/>
              </a:rPr>
              <a:t>micro</a:t>
            </a:r>
            <a:r>
              <a:rPr lang="de-DE" dirty="0">
                <a:solidFill>
                  <a:srgbClr val="000000"/>
                </a:solidFill>
                <a:latin typeface="Arial Regular"/>
                <a:ea typeface="ＭＳ Ｐゴシック" pitchFamily="34"/>
                <a:cs typeface="MS Gothic" pitchFamily="49"/>
              </a:rPr>
              <a:t> HDMI</a:t>
            </a:r>
          </a:p>
        </p:txBody>
      </p:sp>
      <p:sp>
        <p:nvSpPr>
          <p:cNvPr id="8" name="Rechteck 5">
            <a:extLst>
              <a:ext uri="{FF2B5EF4-FFF2-40B4-BE49-F238E27FC236}">
                <a16:creationId xmlns:a16="http://schemas.microsoft.com/office/drawing/2014/main" id="{62EF7408-26EE-5345-B164-C88D24427054}"/>
              </a:ext>
            </a:extLst>
          </p:cNvPr>
          <p:cNvSpPr/>
          <p:nvPr/>
        </p:nvSpPr>
        <p:spPr>
          <a:xfrm>
            <a:off x="4311456" y="5584712"/>
            <a:ext cx="4570410" cy="1078065"/>
          </a:xfrm>
          <a:prstGeom prst="rect">
            <a:avLst/>
          </a:prstGeom>
          <a:noFill/>
          <a:ln cap="flat">
            <a:noFill/>
            <a:prstDash val="solid"/>
          </a:ln>
        </p:spPr>
        <p:txBody>
          <a:bodyPr vert="horz" wrap="square" lIns="82944" tIns="41472" rIns="82944" bIns="41472" anchor="t" anchorCtr="0" compatLnSpc="0">
            <a:spAutoFit/>
          </a:bodyPr>
          <a:lstStyle/>
          <a:p>
            <a:pPr hangingPunct="0"/>
            <a:r>
              <a:rPr lang="de-DE" dirty="0">
                <a:solidFill>
                  <a:srgbClr val="000000"/>
                </a:solidFill>
                <a:latin typeface="Arial Regular"/>
                <a:ea typeface="ＭＳ Ｐゴシック" pitchFamily="34"/>
                <a:cs typeface="MS Gothic" pitchFamily="2"/>
              </a:rPr>
              <a:t>HDTV-Übertragung bis 1920 x 1080i mit ´</a:t>
            </a:r>
          </a:p>
          <a:p>
            <a:pPr hangingPunct="0"/>
            <a:r>
              <a:rPr lang="de-DE" dirty="0">
                <a:solidFill>
                  <a:srgbClr val="000000"/>
                </a:solidFill>
                <a:latin typeface="Arial Regular"/>
                <a:ea typeface="ＭＳ Ｐゴシック" pitchFamily="34"/>
                <a:cs typeface="MS Gothic" pitchFamily="2"/>
              </a:rPr>
              <a:t>Digital </a:t>
            </a:r>
            <a:r>
              <a:rPr lang="de-DE" dirty="0" err="1">
                <a:solidFill>
                  <a:srgbClr val="000000"/>
                </a:solidFill>
                <a:latin typeface="Arial Regular"/>
                <a:ea typeface="ＭＳ Ｐゴシック" pitchFamily="34"/>
                <a:cs typeface="MS Gothic" pitchFamily="2"/>
              </a:rPr>
              <a:t>Rights</a:t>
            </a:r>
            <a:r>
              <a:rPr lang="de-DE" dirty="0">
                <a:solidFill>
                  <a:srgbClr val="000000"/>
                </a:solidFill>
                <a:latin typeface="Arial Regular"/>
                <a:ea typeface="ＭＳ Ｐゴシック" pitchFamily="34"/>
                <a:cs typeface="MS Gothic" pitchFamily="2"/>
              </a:rPr>
              <a:t> Management (DRM, Kopierschutz), 8 Audiokanäle bei maximal 192 KHz Sample Rate und 24 Bit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48">
    <p:bg>
      <p:bgPr>
        <a:solidFill>
          <a:srgbClr val="FFFFFF"/>
        </a:solidFill>
        <a:effectLst/>
      </p:bgPr>
    </p:bg>
    <p:spTree>
      <p:nvGrpSpPr>
        <p:cNvPr id="1" name=""/>
        <p:cNvGrpSpPr/>
        <p:nvPr/>
      </p:nvGrpSpPr>
      <p:grpSpPr>
        <a:xfrm>
          <a:off x="0" y="0"/>
          <a:ext cx="0" cy="0"/>
          <a:chOff x="0" y="0"/>
          <a:chExt cx="0" cy="0"/>
        </a:xfrm>
      </p:grpSpPr>
      <p:pic>
        <p:nvPicPr>
          <p:cNvPr id="2" name="Bild 15" descr="DisplayPort-to-DVI-Adapter-Lindy.jpg">
            <a:extLst>
              <a:ext uri="{FF2B5EF4-FFF2-40B4-BE49-F238E27FC236}">
                <a16:creationId xmlns:a16="http://schemas.microsoft.com/office/drawing/2014/main" id="{8A5D06AC-341B-3344-AF24-2CF361B53995}"/>
              </a:ext>
            </a:extLst>
          </p:cNvPr>
          <p:cNvPicPr>
            <a:picLocks noChangeAspect="1"/>
          </p:cNvPicPr>
          <p:nvPr/>
        </p:nvPicPr>
        <p:blipFill>
          <a:blip r:embed="rId3"/>
          <a:srcRect/>
          <a:stretch>
            <a:fillRect/>
          </a:stretch>
        </p:blipFill>
        <p:spPr>
          <a:xfrm>
            <a:off x="2547426" y="2056653"/>
            <a:ext cx="3070234" cy="3070234"/>
          </a:xfrm>
          <a:prstGeom prst="rect">
            <a:avLst/>
          </a:prstGeom>
          <a:noFill/>
          <a:ln cap="flat">
            <a:noFill/>
          </a:ln>
          <a:effectLst>
            <a:outerShdw dist="23040" dir="5400000" algn="tl">
              <a:srgbClr val="000000">
                <a:alpha val="35000"/>
              </a:srgbClr>
            </a:outerShdw>
          </a:effectLst>
        </p:spPr>
      </p:pic>
      <p:pic>
        <p:nvPicPr>
          <p:cNvPr id="3" name="Bild 2" descr="apple-monitoradapter-mini-dvi-auf-dvi-anschluss-dvi-monitor-an-mini-dvi-karte_z4.jpg">
            <a:extLst>
              <a:ext uri="{FF2B5EF4-FFF2-40B4-BE49-F238E27FC236}">
                <a16:creationId xmlns:a16="http://schemas.microsoft.com/office/drawing/2014/main" id="{56014693-2123-A448-A503-582CF26D4D8E}"/>
              </a:ext>
            </a:extLst>
          </p:cNvPr>
          <p:cNvPicPr>
            <a:picLocks noChangeAspect="1"/>
          </p:cNvPicPr>
          <p:nvPr/>
        </p:nvPicPr>
        <p:blipFill>
          <a:blip r:embed="rId4"/>
          <a:srcRect/>
          <a:stretch>
            <a:fillRect/>
          </a:stretch>
        </p:blipFill>
        <p:spPr>
          <a:xfrm>
            <a:off x="5159509" y="423571"/>
            <a:ext cx="3886612" cy="2923286"/>
          </a:xfrm>
          <a:prstGeom prst="rect">
            <a:avLst/>
          </a:prstGeom>
          <a:noFill/>
          <a:ln cap="flat">
            <a:noFill/>
          </a:ln>
          <a:effectLst>
            <a:outerShdw dist="23040" dir="5400000" algn="tl">
              <a:srgbClr val="000000">
                <a:alpha val="35000"/>
              </a:srgbClr>
            </a:outerShdw>
          </a:effectLst>
        </p:spPr>
      </p:pic>
      <p:pic>
        <p:nvPicPr>
          <p:cNvPr id="4" name="Bild 6" descr="dinic-mini-display-port-auf-display-port-kabel-2-meter_z1.jpg">
            <a:extLst>
              <a:ext uri="{FF2B5EF4-FFF2-40B4-BE49-F238E27FC236}">
                <a16:creationId xmlns:a16="http://schemas.microsoft.com/office/drawing/2014/main" id="{1EA566A5-9E6A-8F4F-BC13-3B498BE4F06D}"/>
              </a:ext>
            </a:extLst>
          </p:cNvPr>
          <p:cNvPicPr>
            <a:picLocks noChangeAspect="1"/>
          </p:cNvPicPr>
          <p:nvPr/>
        </p:nvPicPr>
        <p:blipFill>
          <a:blip r:embed="rId5"/>
          <a:srcRect/>
          <a:stretch>
            <a:fillRect/>
          </a:stretch>
        </p:blipFill>
        <p:spPr>
          <a:xfrm>
            <a:off x="0" y="-9763"/>
            <a:ext cx="4122709" cy="3100277"/>
          </a:xfrm>
          <a:prstGeom prst="rect">
            <a:avLst/>
          </a:prstGeom>
          <a:noFill/>
          <a:ln cap="flat">
            <a:noFill/>
          </a:ln>
          <a:effectLst>
            <a:outerShdw dist="23040" dir="5400000" algn="tl">
              <a:srgbClr val="000000">
                <a:alpha val="35000"/>
              </a:srgbClr>
            </a:outerShdw>
          </a:effectLst>
        </p:spPr>
      </p:pic>
      <p:sp>
        <p:nvSpPr>
          <p:cNvPr id="5" name="Rectangle 1">
            <a:extLst>
              <a:ext uri="{FF2B5EF4-FFF2-40B4-BE49-F238E27FC236}">
                <a16:creationId xmlns:a16="http://schemas.microsoft.com/office/drawing/2014/main" id="{D81CBF93-F7FC-7C48-89E1-74F54AB33B5A}"/>
              </a:ext>
            </a:extLst>
          </p:cNvPr>
          <p:cNvSpPr/>
          <p:nvPr/>
        </p:nvSpPr>
        <p:spPr>
          <a:xfrm>
            <a:off x="3134892" y="162983"/>
            <a:ext cx="2678373" cy="406655"/>
          </a:xfrm>
          <a:prstGeom prst="rect">
            <a:avLst/>
          </a:prstGeom>
          <a:noFill/>
          <a:ln cap="flat">
            <a:noFill/>
            <a:prstDash val="solid"/>
          </a:ln>
        </p:spPr>
        <p:txBody>
          <a:bodyPr vert="horz" wrap="squar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Apple Display Kabel</a:t>
            </a:r>
          </a:p>
        </p:txBody>
      </p:sp>
      <p:pic>
        <p:nvPicPr>
          <p:cNvPr id="6" name="Bild 7" descr="127385858612455.jpg">
            <a:extLst>
              <a:ext uri="{FF2B5EF4-FFF2-40B4-BE49-F238E27FC236}">
                <a16:creationId xmlns:a16="http://schemas.microsoft.com/office/drawing/2014/main" id="{5E342A8D-3BD4-AA4B-9E73-F55FBE919820}"/>
              </a:ext>
            </a:extLst>
          </p:cNvPr>
          <p:cNvPicPr>
            <a:picLocks noChangeAspect="1"/>
          </p:cNvPicPr>
          <p:nvPr/>
        </p:nvPicPr>
        <p:blipFill>
          <a:blip r:embed="rId6"/>
          <a:srcRect/>
          <a:stretch>
            <a:fillRect/>
          </a:stretch>
        </p:blipFill>
        <p:spPr>
          <a:xfrm>
            <a:off x="195931" y="4082903"/>
            <a:ext cx="4122709" cy="2429214"/>
          </a:xfrm>
          <a:prstGeom prst="rect">
            <a:avLst/>
          </a:prstGeom>
          <a:noFill/>
          <a:ln cap="flat">
            <a:noFill/>
          </a:ln>
          <a:effectLst>
            <a:outerShdw dist="23040" dir="5400000" algn="tl">
              <a:srgbClr val="000000">
                <a:alpha val="35000"/>
              </a:srgbClr>
            </a:outerShdw>
          </a:effectLst>
        </p:spPr>
      </p:pic>
      <p:sp>
        <p:nvSpPr>
          <p:cNvPr id="7" name="Rechteck 11">
            <a:extLst>
              <a:ext uri="{FF2B5EF4-FFF2-40B4-BE49-F238E27FC236}">
                <a16:creationId xmlns:a16="http://schemas.microsoft.com/office/drawing/2014/main" id="{194F6E85-8287-894D-BB9A-4F2BF61C15B8}"/>
              </a:ext>
            </a:extLst>
          </p:cNvPr>
          <p:cNvSpPr/>
          <p:nvPr/>
        </p:nvSpPr>
        <p:spPr>
          <a:xfrm>
            <a:off x="5813265" y="2841355"/>
            <a:ext cx="3134891" cy="324461"/>
          </a:xfrm>
          <a:prstGeom prst="rect">
            <a:avLst/>
          </a:prstGeom>
          <a:noFill/>
          <a:ln cap="flat">
            <a:noFill/>
            <a:prstDash val="solid"/>
          </a:ln>
        </p:spPr>
        <p:txBody>
          <a:bodyPr vert="horz" wrap="square" lIns="82944" tIns="41472" rIns="82944" bIns="41472" anchor="t" anchorCtr="0" compatLnSpc="0">
            <a:spAutoFit/>
          </a:bodyPr>
          <a:lstStyle/>
          <a:p>
            <a:pPr hangingPunct="0"/>
            <a:r>
              <a:rPr lang="de-DE" dirty="0">
                <a:solidFill>
                  <a:srgbClr val="000000"/>
                </a:solidFill>
                <a:latin typeface="Arial Regular"/>
                <a:ea typeface="ＭＳ Ｐゴシック" pitchFamily="34"/>
                <a:cs typeface="MS Gothic" pitchFamily="2"/>
              </a:rPr>
              <a:t>DVI - Mini DVI</a:t>
            </a:r>
          </a:p>
        </p:txBody>
      </p:sp>
      <p:sp>
        <p:nvSpPr>
          <p:cNvPr id="8" name="Rechteck 12">
            <a:extLst>
              <a:ext uri="{FF2B5EF4-FFF2-40B4-BE49-F238E27FC236}">
                <a16:creationId xmlns:a16="http://schemas.microsoft.com/office/drawing/2014/main" id="{B6D37A8A-CC0D-8A4A-B6DD-096DDCC37219}"/>
              </a:ext>
            </a:extLst>
          </p:cNvPr>
          <p:cNvSpPr/>
          <p:nvPr/>
        </p:nvSpPr>
        <p:spPr>
          <a:xfrm>
            <a:off x="1959961" y="2383531"/>
            <a:ext cx="3134891" cy="324461"/>
          </a:xfrm>
          <a:prstGeom prst="rect">
            <a:avLst/>
          </a:prstGeom>
          <a:noFill/>
          <a:ln cap="flat">
            <a:noFill/>
            <a:prstDash val="solid"/>
          </a:ln>
        </p:spPr>
        <p:txBody>
          <a:bodyPr vert="horz" wrap="square" lIns="82944" tIns="41472" rIns="82944" bIns="41472" anchor="t" anchorCtr="0" compatLnSpc="0">
            <a:spAutoFit/>
          </a:bodyPr>
          <a:lstStyle/>
          <a:p>
            <a:pPr hangingPunct="0"/>
            <a:r>
              <a:rPr lang="de-DE" dirty="0">
                <a:solidFill>
                  <a:srgbClr val="000000"/>
                </a:solidFill>
                <a:latin typeface="Arial Regular"/>
                <a:ea typeface="ＭＳ Ｐゴシック" pitchFamily="34"/>
                <a:cs typeface="MS Gothic" pitchFamily="2"/>
              </a:rPr>
              <a:t>Mini Display Port – Display Port</a:t>
            </a:r>
          </a:p>
        </p:txBody>
      </p:sp>
      <p:sp>
        <p:nvSpPr>
          <p:cNvPr id="9" name="Rechteck 13">
            <a:extLst>
              <a:ext uri="{FF2B5EF4-FFF2-40B4-BE49-F238E27FC236}">
                <a16:creationId xmlns:a16="http://schemas.microsoft.com/office/drawing/2014/main" id="{942214C1-2C65-A94C-9430-356B76C2C605}"/>
              </a:ext>
            </a:extLst>
          </p:cNvPr>
          <p:cNvSpPr/>
          <p:nvPr/>
        </p:nvSpPr>
        <p:spPr>
          <a:xfrm>
            <a:off x="1174932" y="6172177"/>
            <a:ext cx="3136197" cy="324461"/>
          </a:xfrm>
          <a:prstGeom prst="rect">
            <a:avLst/>
          </a:prstGeom>
          <a:noFill/>
          <a:ln cap="flat">
            <a:noFill/>
            <a:prstDash val="solid"/>
          </a:ln>
        </p:spPr>
        <p:txBody>
          <a:bodyPr vert="horz" wrap="square" lIns="82944" tIns="41472" rIns="82944" bIns="41472" anchor="t" anchorCtr="0" compatLnSpc="0">
            <a:spAutoFit/>
          </a:bodyPr>
          <a:lstStyle/>
          <a:p>
            <a:pPr hangingPunct="0"/>
            <a:r>
              <a:rPr lang="de-DE" dirty="0">
                <a:solidFill>
                  <a:srgbClr val="000000"/>
                </a:solidFill>
                <a:latin typeface="Arial Regular"/>
                <a:ea typeface="ＭＳ Ｐゴシック" pitchFamily="34"/>
                <a:cs typeface="MS Gothic" pitchFamily="2"/>
              </a:rPr>
              <a:t>VGA - Mini DVI</a:t>
            </a:r>
          </a:p>
        </p:txBody>
      </p:sp>
      <p:pic>
        <p:nvPicPr>
          <p:cNvPr id="10" name="Bild 14" descr="Hama-Mini-DisplayPort-Adapter-fuer-DVI-6755136.jpg">
            <a:extLst>
              <a:ext uri="{FF2B5EF4-FFF2-40B4-BE49-F238E27FC236}">
                <a16:creationId xmlns:a16="http://schemas.microsoft.com/office/drawing/2014/main" id="{197F3C45-D42B-994A-8EC5-2D010F9C128D}"/>
              </a:ext>
            </a:extLst>
          </p:cNvPr>
          <p:cNvPicPr>
            <a:picLocks noChangeAspect="1"/>
          </p:cNvPicPr>
          <p:nvPr/>
        </p:nvPicPr>
        <p:blipFill>
          <a:blip r:embed="rId7"/>
          <a:srcRect/>
          <a:stretch>
            <a:fillRect/>
          </a:stretch>
        </p:blipFill>
        <p:spPr>
          <a:xfrm>
            <a:off x="5682318" y="3820683"/>
            <a:ext cx="2743356" cy="2743356"/>
          </a:xfrm>
          <a:prstGeom prst="rect">
            <a:avLst/>
          </a:prstGeom>
          <a:noFill/>
          <a:ln cap="flat">
            <a:noFill/>
          </a:ln>
          <a:effectLst>
            <a:outerShdw dist="23040" dir="5400000" algn="tl">
              <a:srgbClr val="000000">
                <a:alpha val="35000"/>
              </a:srgbClr>
            </a:outerShdw>
          </a:effectLst>
        </p:spPr>
      </p:pic>
      <p:sp>
        <p:nvSpPr>
          <p:cNvPr id="11" name="Rechteck 16">
            <a:extLst>
              <a:ext uri="{FF2B5EF4-FFF2-40B4-BE49-F238E27FC236}">
                <a16:creationId xmlns:a16="http://schemas.microsoft.com/office/drawing/2014/main" id="{8749BAE1-CC24-DB48-AF5E-7698AAAB3663}"/>
              </a:ext>
            </a:extLst>
          </p:cNvPr>
          <p:cNvSpPr/>
          <p:nvPr/>
        </p:nvSpPr>
        <p:spPr>
          <a:xfrm>
            <a:off x="5290456" y="6303125"/>
            <a:ext cx="3134891" cy="324461"/>
          </a:xfrm>
          <a:prstGeom prst="rect">
            <a:avLst/>
          </a:prstGeom>
          <a:noFill/>
          <a:ln cap="flat">
            <a:noFill/>
            <a:prstDash val="solid"/>
          </a:ln>
        </p:spPr>
        <p:txBody>
          <a:bodyPr vert="horz" wrap="square" lIns="82944" tIns="41472" rIns="82944" bIns="41472" anchor="t" anchorCtr="0" compatLnSpc="0">
            <a:spAutoFit/>
          </a:bodyPr>
          <a:lstStyle/>
          <a:p>
            <a:pPr hangingPunct="0"/>
            <a:r>
              <a:rPr lang="de-DE" dirty="0">
                <a:solidFill>
                  <a:srgbClr val="000000"/>
                </a:solidFill>
                <a:latin typeface="Arial Regular"/>
                <a:ea typeface="ＭＳ Ｐゴシック" pitchFamily="34"/>
                <a:cs typeface="MS Gothic" pitchFamily="2"/>
              </a:rPr>
              <a:t>DVI – Mini Display Port</a:t>
            </a:r>
          </a:p>
        </p:txBody>
      </p:sp>
      <p:sp>
        <p:nvSpPr>
          <p:cNvPr id="12" name="Rechteck 18">
            <a:extLst>
              <a:ext uri="{FF2B5EF4-FFF2-40B4-BE49-F238E27FC236}">
                <a16:creationId xmlns:a16="http://schemas.microsoft.com/office/drawing/2014/main" id="{71F293DE-D11C-D041-B4E4-8CD3DE4B04E1}"/>
              </a:ext>
            </a:extLst>
          </p:cNvPr>
          <p:cNvSpPr/>
          <p:nvPr/>
        </p:nvSpPr>
        <p:spPr>
          <a:xfrm>
            <a:off x="3265839" y="4212218"/>
            <a:ext cx="2024617" cy="324461"/>
          </a:xfrm>
          <a:prstGeom prst="rect">
            <a:avLst/>
          </a:prstGeom>
          <a:noFill/>
          <a:ln cap="flat">
            <a:noFill/>
            <a:prstDash val="solid"/>
          </a:ln>
        </p:spPr>
        <p:txBody>
          <a:bodyPr vert="horz" wrap="square" lIns="82944" tIns="41472" rIns="82944" bIns="41472" anchor="t" anchorCtr="0" compatLnSpc="0">
            <a:spAutoFit/>
          </a:bodyPr>
          <a:lstStyle/>
          <a:p>
            <a:pPr hangingPunct="0"/>
            <a:r>
              <a:rPr lang="de-DE" dirty="0">
                <a:solidFill>
                  <a:srgbClr val="000000"/>
                </a:solidFill>
                <a:latin typeface="Arial Regular"/>
                <a:ea typeface="ＭＳ Ｐゴシック" pitchFamily="34"/>
                <a:cs typeface="MS Gothic" pitchFamily="2"/>
              </a:rPr>
              <a:t>DVI – Display Port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27DE8E3B-C252-A34B-8187-5DA40EF30A37}"/>
              </a:ext>
            </a:extLst>
          </p:cNvPr>
          <p:cNvSpPr txBox="1"/>
          <p:nvPr/>
        </p:nvSpPr>
        <p:spPr>
          <a:xfrm>
            <a:off x="748782" y="2286219"/>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defRPr sz="2800"/>
            </a:pPr>
            <a:r>
              <a:rPr lang="de-DE" sz="2540" dirty="0">
                <a:solidFill>
                  <a:srgbClr val="000000"/>
                </a:solidFill>
                <a:effectLst>
                  <a:outerShdw dist="17961" dir="2700000">
                    <a:scrgbClr r="0" g="0" b="0"/>
                  </a:outerShdw>
                </a:effectLst>
                <a:latin typeface="Arial Regular"/>
                <a:ea typeface="ＭＳ Ｐゴシック" pitchFamily="2"/>
                <a:cs typeface="MS Gothic" pitchFamily="2"/>
              </a:rPr>
              <a:t>Klangsynthese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5D025E48-C260-3846-A7D4-698762B415B6}"/>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Additive Synthese</a:t>
            </a:r>
          </a:p>
        </p:txBody>
      </p:sp>
      <p:pic>
        <p:nvPicPr>
          <p:cNvPr id="3" name="Bild 1">
            <a:extLst>
              <a:ext uri="{FF2B5EF4-FFF2-40B4-BE49-F238E27FC236}">
                <a16:creationId xmlns:a16="http://schemas.microsoft.com/office/drawing/2014/main" id="{CAB2E731-8316-CD43-B7DF-030CE233E859}"/>
              </a:ext>
            </a:extLst>
          </p:cNvPr>
          <p:cNvPicPr>
            <a:picLocks noChangeAspect="1"/>
          </p:cNvPicPr>
          <p:nvPr/>
        </p:nvPicPr>
        <p:blipFill>
          <a:blip r:embed="rId3"/>
          <a:srcRect/>
          <a:stretch>
            <a:fillRect/>
          </a:stretch>
        </p:blipFill>
        <p:spPr>
          <a:xfrm>
            <a:off x="1752600" y="1208600"/>
            <a:ext cx="6841574" cy="5404422"/>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562C26E8-42F5-DD40-934E-623ECB855C2C}"/>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Additive Synthese einer Rechteckschwingung</a:t>
            </a:r>
          </a:p>
        </p:txBody>
      </p:sp>
      <p:pic>
        <p:nvPicPr>
          <p:cNvPr id="3" name="Bild 2">
            <a:extLst>
              <a:ext uri="{FF2B5EF4-FFF2-40B4-BE49-F238E27FC236}">
                <a16:creationId xmlns:a16="http://schemas.microsoft.com/office/drawing/2014/main" id="{B35DD699-8016-8545-BD41-A7D5D0BB8BA1}"/>
              </a:ext>
            </a:extLst>
          </p:cNvPr>
          <p:cNvPicPr>
            <a:picLocks noChangeAspect="1"/>
          </p:cNvPicPr>
          <p:nvPr/>
        </p:nvPicPr>
        <p:blipFill>
          <a:blip r:embed="rId3"/>
          <a:srcRect/>
          <a:stretch>
            <a:fillRect/>
          </a:stretch>
        </p:blipFill>
        <p:spPr>
          <a:xfrm>
            <a:off x="2024618" y="1292196"/>
            <a:ext cx="6073852" cy="5112159"/>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5">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00161-0DF5-0E42-A1D7-97AD6BACED5F}"/>
              </a:ext>
            </a:extLst>
          </p:cNvPr>
          <p:cNvSpPr/>
          <p:nvPr/>
        </p:nvSpPr>
        <p:spPr>
          <a:xfrm>
            <a:off x="1116152" y="871599"/>
            <a:ext cx="3610109"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Addition von Schwingungen</a:t>
            </a:r>
          </a:p>
        </p:txBody>
      </p:sp>
      <p:pic>
        <p:nvPicPr>
          <p:cNvPr id="3" name="Picture 2">
            <a:extLst>
              <a:ext uri="{FF2B5EF4-FFF2-40B4-BE49-F238E27FC236}">
                <a16:creationId xmlns:a16="http://schemas.microsoft.com/office/drawing/2014/main" id="{87F3ADB4-6802-F24A-B5A5-CF69463D0919}"/>
              </a:ext>
            </a:extLst>
          </p:cNvPr>
          <p:cNvPicPr>
            <a:picLocks noChangeAspect="1"/>
          </p:cNvPicPr>
          <p:nvPr/>
        </p:nvPicPr>
        <p:blipFill>
          <a:blip r:embed="rId3"/>
          <a:srcRect/>
          <a:stretch>
            <a:fillRect/>
          </a:stretch>
        </p:blipFill>
        <p:spPr>
          <a:xfrm>
            <a:off x="908793" y="1977628"/>
            <a:ext cx="7476389" cy="4124015"/>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CE45502F-477E-CD4D-ACAC-BB21487502BC}"/>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Additive Synthese einer Rechteckschwingung</a:t>
            </a:r>
          </a:p>
        </p:txBody>
      </p:sp>
      <p:pic>
        <p:nvPicPr>
          <p:cNvPr id="3" name="Bild 1">
            <a:extLst>
              <a:ext uri="{FF2B5EF4-FFF2-40B4-BE49-F238E27FC236}">
                <a16:creationId xmlns:a16="http://schemas.microsoft.com/office/drawing/2014/main" id="{D8564784-8A13-DC4C-A75B-2920DAC6D0C7}"/>
              </a:ext>
            </a:extLst>
          </p:cNvPr>
          <p:cNvPicPr>
            <a:picLocks noChangeAspect="1"/>
          </p:cNvPicPr>
          <p:nvPr/>
        </p:nvPicPr>
        <p:blipFill>
          <a:blip r:embed="rId3"/>
          <a:srcRect/>
          <a:stretch>
            <a:fillRect/>
          </a:stretch>
        </p:blipFill>
        <p:spPr>
          <a:xfrm>
            <a:off x="2612083" y="1286319"/>
            <a:ext cx="4442402" cy="4871491"/>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DFE2B35-C996-A647-9A84-F5EA71EA6843}"/>
              </a:ext>
            </a:extLst>
          </p:cNvPr>
          <p:cNvSpPr txBox="1"/>
          <p:nvPr/>
        </p:nvSpPr>
        <p:spPr>
          <a:xfrm>
            <a:off x="1259632" y="980728"/>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000" dirty="0" err="1">
                <a:solidFill>
                  <a:srgbClr val="000000"/>
                </a:solidFill>
                <a:effectLst>
                  <a:outerShdw dist="17961" dir="2700000">
                    <a:scrgbClr r="0" g="0" b="0"/>
                  </a:outerShdw>
                </a:effectLst>
                <a:latin typeface="Arial Regular"/>
                <a:ea typeface="ＭＳ Ｐゴシック" pitchFamily="2"/>
                <a:cs typeface="MS Gothic" pitchFamily="2"/>
              </a:rPr>
              <a:t>Equalisation</a:t>
            </a:r>
            <a:r>
              <a:rPr lang="de-DE" sz="2000" dirty="0">
                <a:solidFill>
                  <a:srgbClr val="000000"/>
                </a:solidFill>
                <a:effectLst>
                  <a:outerShdw dist="17961" dir="2700000">
                    <a:scrgbClr r="0" g="0" b="0"/>
                  </a:outerShdw>
                </a:effectLst>
                <a:latin typeface="Arial Regular"/>
                <a:ea typeface="ＭＳ Ｐゴシック" pitchFamily="2"/>
                <a:cs typeface="MS Gothic" pitchFamily="2"/>
              </a:rPr>
              <a:t> (EQ)</a:t>
            </a:r>
          </a:p>
        </p:txBody>
      </p:sp>
      <p:sp>
        <p:nvSpPr>
          <p:cNvPr id="4" name="Textfeld 3">
            <a:extLst>
              <a:ext uri="{FF2B5EF4-FFF2-40B4-BE49-F238E27FC236}">
                <a16:creationId xmlns:a16="http://schemas.microsoft.com/office/drawing/2014/main" id="{5701688A-B167-3DFC-E623-B569A75CBD5F}"/>
              </a:ext>
            </a:extLst>
          </p:cNvPr>
          <p:cNvSpPr txBox="1"/>
          <p:nvPr/>
        </p:nvSpPr>
        <p:spPr>
          <a:xfrm>
            <a:off x="1187624" y="1628800"/>
            <a:ext cx="6768752" cy="5201424"/>
          </a:xfrm>
          <a:prstGeom prst="rect">
            <a:avLst/>
          </a:prstGeom>
          <a:noFill/>
        </p:spPr>
        <p:txBody>
          <a:bodyPr wrap="square">
            <a:spAutoFit/>
          </a:bodyPr>
          <a:lstStyle/>
          <a:p>
            <a:pPr algn="just"/>
            <a:r>
              <a:rPr lang="de-DE" sz="2000" dirty="0" err="1"/>
              <a:t>Equalisation</a:t>
            </a:r>
            <a:r>
              <a:rPr lang="de-DE" sz="2000" dirty="0"/>
              <a:t> (EQ) bezieht sich auf die klangliche Entzerrung und umfasst geringfügige Absenkungen oder Anhebungen der Amplitude im gesamten Frequenzspektrum, um den Frequenzgang des Signals technisch oder subjektiv zu ‚verbessern‘. Die Entzerrung besteht in der Regel aus Filterstufen, die einen </a:t>
            </a:r>
            <a:r>
              <a:rPr lang="de-DE" sz="2000" dirty="0" err="1"/>
              <a:t>Shelf</a:t>
            </a:r>
            <a:r>
              <a:rPr lang="de-DE" sz="2000" dirty="0"/>
              <a:t>- oder glockenförmigen Anstieg aufweisen, der normalerweise 6 dB pro Oktave und selten mehr als 12 dB pro Oktave beträgt. Einfache EQs verfügen lediglich über einen Cut/Boost-Regler für jedes Frequenzband. Komplexere Designs bieten darüber hinaus einstellbare Umschaltfrequenzen und möglicherweise auch eine Anpassung von Q oder Bandbreite. Die flexibelste Form des Equalizers ist der parametrische EQ, der Frequenz-, Bandbreiten- und Absenkungs-/Anhebungsregler bietet.</a:t>
            </a:r>
          </a:p>
          <a:p>
            <a:pPr algn="just"/>
            <a:endParaRPr lang="de-DE" sz="2000" dirty="0"/>
          </a:p>
          <a:p>
            <a:pPr algn="just"/>
            <a:r>
              <a:rPr lang="de-DE" sz="1200" dirty="0"/>
              <a:t>https://</a:t>
            </a:r>
            <a:r>
              <a:rPr lang="de-DE" sz="1200" dirty="0" err="1"/>
              <a:t>www.soundonsound.com</a:t>
            </a:r>
            <a:r>
              <a:rPr lang="de-DE" sz="1200" dirty="0"/>
              <a:t>/sound-</a:t>
            </a:r>
            <a:r>
              <a:rPr lang="de-DE" sz="1200" dirty="0" err="1"/>
              <a:t>advice</a:t>
            </a:r>
            <a:r>
              <a:rPr lang="de-DE" sz="1200" dirty="0"/>
              <a:t>/</a:t>
            </a:r>
            <a:r>
              <a:rPr lang="de-DE" sz="1200" dirty="0" err="1"/>
              <a:t>q</a:t>
            </a:r>
            <a:r>
              <a:rPr lang="de-DE" sz="1200" dirty="0"/>
              <a:t>-</a:t>
            </a:r>
            <a:r>
              <a:rPr lang="de-DE" sz="1200" dirty="0" err="1"/>
              <a:t>whats</a:t>
            </a:r>
            <a:r>
              <a:rPr lang="de-DE" sz="1200" dirty="0"/>
              <a:t>-</a:t>
            </a:r>
            <a:r>
              <a:rPr lang="de-DE" sz="1200" dirty="0" err="1"/>
              <a:t>difference</a:t>
            </a:r>
            <a:r>
              <a:rPr lang="de-DE" sz="1200" dirty="0"/>
              <a:t>-</a:t>
            </a:r>
            <a:r>
              <a:rPr lang="de-DE" sz="1200" dirty="0" err="1"/>
              <a:t>between</a:t>
            </a:r>
            <a:r>
              <a:rPr lang="de-DE" sz="1200" dirty="0"/>
              <a:t>-</a:t>
            </a:r>
            <a:r>
              <a:rPr lang="de-DE" sz="1200" dirty="0" err="1"/>
              <a:t>filtering</a:t>
            </a:r>
            <a:r>
              <a:rPr lang="de-DE" sz="1200" dirty="0"/>
              <a:t>-and-</a:t>
            </a:r>
            <a:r>
              <a:rPr lang="de-DE" sz="1200" dirty="0" err="1"/>
              <a:t>eq</a:t>
            </a:r>
            <a:r>
              <a:rPr lang="de-DE" sz="1200" dirty="0"/>
              <a:t> </a:t>
            </a:r>
          </a:p>
          <a:p>
            <a:pPr algn="just"/>
            <a:endParaRPr lang="de-DE" sz="2000" dirty="0"/>
          </a:p>
        </p:txBody>
      </p:sp>
    </p:spTree>
    <p:extLst>
      <p:ext uri="{BB962C8B-B14F-4D97-AF65-F5344CB8AC3E}">
        <p14:creationId xmlns:p14="http://schemas.microsoft.com/office/powerpoint/2010/main" val="751440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F4AA4-211B-8971-671E-5CDDEED336F5}"/>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ADF6AB80-34FD-A1CC-6F29-E78284DDEDA1}"/>
              </a:ext>
            </a:extLst>
          </p:cNvPr>
          <p:cNvSpPr txBox="1"/>
          <p:nvPr/>
        </p:nvSpPr>
        <p:spPr>
          <a:xfrm>
            <a:off x="1187624" y="520219"/>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000" dirty="0">
                <a:solidFill>
                  <a:srgbClr val="000000"/>
                </a:solidFill>
                <a:effectLst>
                  <a:outerShdw dist="17961" dir="2700000">
                    <a:scrgbClr r="0" g="0" b="0"/>
                  </a:outerShdw>
                </a:effectLst>
                <a:latin typeface="Arial Regular"/>
                <a:ea typeface="ＭＳ Ｐゴシック" pitchFamily="2"/>
                <a:cs typeface="MS Gothic" pitchFamily="2"/>
              </a:rPr>
              <a:t>Filter</a:t>
            </a:r>
          </a:p>
        </p:txBody>
      </p:sp>
      <p:sp>
        <p:nvSpPr>
          <p:cNvPr id="4" name="Textfeld 3">
            <a:extLst>
              <a:ext uri="{FF2B5EF4-FFF2-40B4-BE49-F238E27FC236}">
                <a16:creationId xmlns:a16="http://schemas.microsoft.com/office/drawing/2014/main" id="{6ABA1837-75F1-75C4-0E02-7A5C7640017F}"/>
              </a:ext>
            </a:extLst>
          </p:cNvPr>
          <p:cNvSpPr txBox="1"/>
          <p:nvPr/>
        </p:nvSpPr>
        <p:spPr>
          <a:xfrm>
            <a:off x="1043608" y="1268760"/>
            <a:ext cx="7200800" cy="4585871"/>
          </a:xfrm>
          <a:prstGeom prst="rect">
            <a:avLst/>
          </a:prstGeom>
          <a:noFill/>
        </p:spPr>
        <p:txBody>
          <a:bodyPr wrap="square">
            <a:spAutoFit/>
          </a:bodyPr>
          <a:lstStyle/>
          <a:p>
            <a:pPr algn="just"/>
            <a:r>
              <a:rPr lang="de-DE" sz="2000" dirty="0"/>
              <a:t>Filter sind Geräte, die einen Teil des Frequenzspektrums entfernen sollen. Es gibt sie in drei Varianten: Hochpass, Tiefpass und </a:t>
            </a:r>
            <a:r>
              <a:rPr lang="de-DE" sz="2000" dirty="0" err="1"/>
              <a:t>Bandpass</a:t>
            </a:r>
            <a:r>
              <a:rPr lang="de-DE" sz="2000" dirty="0"/>
              <a:t>. Die meisten Filter haben eine Flankensteilheit von 12 dB pro Oktave oder mehr, wobei die steilste Flankensteilheit in Audiosystemen im Allgemeinen 24 dB pro Oktave beträgt. Die Flankensteilheit des Filters ist manchmal so ausgelegt, dass unmittelbar vor der steilen </a:t>
            </a:r>
            <a:r>
              <a:rPr lang="de-DE" sz="2000" dirty="0" err="1"/>
              <a:t>Cutoff</a:t>
            </a:r>
            <a:r>
              <a:rPr lang="de-DE" sz="2000" dirty="0"/>
              <a:t>-Flanke eine Spitze im Amplitudengang auftritt, was dazu führt, dass der Frequenzbereich in der Nähe des </a:t>
            </a:r>
            <a:r>
              <a:rPr lang="de-DE" sz="2000" dirty="0" err="1"/>
              <a:t>Cutoff</a:t>
            </a:r>
            <a:r>
              <a:rPr lang="de-DE" sz="2000" dirty="0"/>
              <a:t>-Bereichs mit einer Art „Resonanz“ betont wird. Lässt man das Filter übermäßig mitschwingen, gerät es in Selbstoszillation, d. h. es erzeugt einen reinen Ton mit einer Tonhöhe, die mit der </a:t>
            </a:r>
            <a:r>
              <a:rPr lang="de-DE" sz="2000" dirty="0" err="1"/>
              <a:t>Cutoff</a:t>
            </a:r>
            <a:r>
              <a:rPr lang="de-DE" sz="2000" dirty="0"/>
              <a:t>-Frequenz zusammenhängt - eine Funktion, die in vielen VCF-Sektionen von Synthesizern zu finden ist.</a:t>
            </a:r>
          </a:p>
          <a:p>
            <a:pPr algn="just"/>
            <a:endParaRPr lang="de-DE" sz="2000" dirty="0"/>
          </a:p>
          <a:p>
            <a:pPr algn="just"/>
            <a:r>
              <a:rPr lang="de-DE" sz="1200" dirty="0"/>
              <a:t>https://</a:t>
            </a:r>
            <a:r>
              <a:rPr lang="de-DE" sz="1200" dirty="0" err="1"/>
              <a:t>www.soundonsound.com</a:t>
            </a:r>
            <a:r>
              <a:rPr lang="de-DE" sz="1200" dirty="0"/>
              <a:t>/sound-</a:t>
            </a:r>
            <a:r>
              <a:rPr lang="de-DE" sz="1200" dirty="0" err="1"/>
              <a:t>advice</a:t>
            </a:r>
            <a:r>
              <a:rPr lang="de-DE" sz="1200" dirty="0"/>
              <a:t>/</a:t>
            </a:r>
            <a:r>
              <a:rPr lang="de-DE" sz="1200" dirty="0" err="1"/>
              <a:t>q</a:t>
            </a:r>
            <a:r>
              <a:rPr lang="de-DE" sz="1200" dirty="0"/>
              <a:t>-</a:t>
            </a:r>
            <a:r>
              <a:rPr lang="de-DE" sz="1200" dirty="0" err="1"/>
              <a:t>whats</a:t>
            </a:r>
            <a:r>
              <a:rPr lang="de-DE" sz="1200" dirty="0"/>
              <a:t>-</a:t>
            </a:r>
            <a:r>
              <a:rPr lang="de-DE" sz="1200" dirty="0" err="1"/>
              <a:t>difference</a:t>
            </a:r>
            <a:r>
              <a:rPr lang="de-DE" sz="1200" dirty="0"/>
              <a:t>-</a:t>
            </a:r>
            <a:r>
              <a:rPr lang="de-DE" sz="1200" dirty="0" err="1"/>
              <a:t>between</a:t>
            </a:r>
            <a:r>
              <a:rPr lang="de-DE" sz="1200" dirty="0"/>
              <a:t>-</a:t>
            </a:r>
            <a:r>
              <a:rPr lang="de-DE" sz="1200" dirty="0" err="1"/>
              <a:t>filtering</a:t>
            </a:r>
            <a:r>
              <a:rPr lang="de-DE" sz="1200" dirty="0"/>
              <a:t>-and-</a:t>
            </a:r>
            <a:r>
              <a:rPr lang="de-DE" sz="1200" dirty="0" err="1"/>
              <a:t>eq</a:t>
            </a:r>
            <a:r>
              <a:rPr lang="de-DE" sz="1200" dirty="0"/>
              <a:t> </a:t>
            </a:r>
          </a:p>
        </p:txBody>
      </p:sp>
    </p:spTree>
    <p:extLst>
      <p:ext uri="{BB962C8B-B14F-4D97-AF65-F5344CB8AC3E}">
        <p14:creationId xmlns:p14="http://schemas.microsoft.com/office/powerpoint/2010/main" val="2413859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6FBA3-56ED-4BD0-2842-5026522A232D}"/>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710153E2-E1BC-F00E-7457-299E807BC99C}"/>
              </a:ext>
            </a:extLst>
          </p:cNvPr>
          <p:cNvSpPr txBox="1"/>
          <p:nvPr/>
        </p:nvSpPr>
        <p:spPr>
          <a:xfrm>
            <a:off x="1259632" y="980728"/>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000" dirty="0">
                <a:solidFill>
                  <a:srgbClr val="000000"/>
                </a:solidFill>
                <a:effectLst>
                  <a:outerShdw dist="17961" dir="2700000">
                    <a:scrgbClr r="0" g="0" b="0"/>
                  </a:outerShdw>
                </a:effectLst>
                <a:latin typeface="Arial Regular"/>
                <a:ea typeface="ＭＳ Ｐゴシック" pitchFamily="2"/>
                <a:cs typeface="MS Gothic" pitchFamily="2"/>
              </a:rPr>
              <a:t>Filter – </a:t>
            </a:r>
            <a:r>
              <a:rPr lang="de-DE" sz="2000" dirty="0" err="1">
                <a:solidFill>
                  <a:srgbClr val="000000"/>
                </a:solidFill>
                <a:effectLst>
                  <a:outerShdw dist="17961" dir="2700000">
                    <a:scrgbClr r="0" g="0" b="0"/>
                  </a:outerShdw>
                </a:effectLst>
                <a:latin typeface="Arial Regular"/>
                <a:ea typeface="ＭＳ Ｐゴシック" pitchFamily="2"/>
                <a:cs typeface="MS Gothic" pitchFamily="2"/>
              </a:rPr>
              <a:t>Cutoff</a:t>
            </a:r>
            <a:r>
              <a:rPr lang="de-DE" sz="2000" dirty="0">
                <a:solidFill>
                  <a:srgbClr val="000000"/>
                </a:solidFill>
                <a:effectLst>
                  <a:outerShdw dist="17961" dir="2700000">
                    <a:scrgbClr r="0" g="0" b="0"/>
                  </a:outerShdw>
                </a:effectLst>
                <a:latin typeface="Arial Regular"/>
                <a:ea typeface="ＭＳ Ｐゴシック" pitchFamily="2"/>
                <a:cs typeface="MS Gothic" pitchFamily="2"/>
              </a:rPr>
              <a:t>- (oder Eck-Frequenz</a:t>
            </a:r>
          </a:p>
        </p:txBody>
      </p:sp>
      <p:pic>
        <p:nvPicPr>
          <p:cNvPr id="9" name="Grafik 8">
            <a:extLst>
              <a:ext uri="{FF2B5EF4-FFF2-40B4-BE49-F238E27FC236}">
                <a16:creationId xmlns:a16="http://schemas.microsoft.com/office/drawing/2014/main" id="{FFB570C8-1718-F9FC-9A2F-A4C223D0BA34}"/>
              </a:ext>
            </a:extLst>
          </p:cNvPr>
          <p:cNvPicPr>
            <a:picLocks noChangeAspect="1"/>
          </p:cNvPicPr>
          <p:nvPr/>
        </p:nvPicPr>
        <p:blipFill>
          <a:blip r:embed="rId3"/>
          <a:stretch>
            <a:fillRect/>
          </a:stretch>
        </p:blipFill>
        <p:spPr>
          <a:xfrm>
            <a:off x="1691680" y="1700808"/>
            <a:ext cx="5976664" cy="4793783"/>
          </a:xfrm>
          <a:prstGeom prst="rect">
            <a:avLst/>
          </a:prstGeom>
        </p:spPr>
      </p:pic>
    </p:spTree>
    <p:extLst>
      <p:ext uri="{BB962C8B-B14F-4D97-AF65-F5344CB8AC3E}">
        <p14:creationId xmlns:p14="http://schemas.microsoft.com/office/powerpoint/2010/main" val="1562785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DFE2B35-C996-A647-9A84-F5EA71EA6843}"/>
              </a:ext>
            </a:extLst>
          </p:cNvPr>
          <p:cNvSpPr txBox="1"/>
          <p:nvPr/>
        </p:nvSpPr>
        <p:spPr>
          <a:xfrm>
            <a:off x="1259632" y="980728"/>
            <a:ext cx="7741549" cy="345491"/>
          </a:xfrm>
          <a:prstGeom prst="rect">
            <a:avLst/>
          </a:prstGeom>
          <a:solidFill>
            <a:srgbClr val="FFFFFF"/>
          </a:solidFill>
          <a:ln cap="flat">
            <a:noFill/>
          </a:ln>
        </p:spPr>
        <p:txBody>
          <a:bodyPr vert="horz" wrap="square" lIns="0" tIns="0" rIns="0" bIns="0" anchor="t" anchorCtr="0" compatLnSpc="0">
            <a:no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000" dirty="0">
                <a:solidFill>
                  <a:srgbClr val="000000"/>
                </a:solidFill>
                <a:effectLst>
                  <a:outerShdw dist="17961" dir="2700000">
                    <a:scrgbClr r="0" g="0" b="0"/>
                  </a:outerShdw>
                </a:effectLst>
                <a:latin typeface="Arial" panose="020B0604020202020204" pitchFamily="34" charset="0"/>
                <a:ea typeface="ＭＳ Ｐゴシック" pitchFamily="2"/>
                <a:cs typeface="Arial" panose="020B0604020202020204" pitchFamily="34" charset="0"/>
              </a:rPr>
              <a:t>Filter – </a:t>
            </a:r>
            <a:r>
              <a:rPr lang="de-DE" sz="2000" b="1" dirty="0">
                <a:latin typeface="Arial" panose="020B0604020202020204" pitchFamily="34" charset="0"/>
                <a:cs typeface="Arial" panose="020B0604020202020204" pitchFamily="34" charset="0"/>
              </a:rPr>
              <a:t>Flankensteilheit</a:t>
            </a:r>
          </a:p>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endParaRPr lang="de-DE" sz="2000" dirty="0">
              <a:solidFill>
                <a:srgbClr val="000000"/>
              </a:solidFill>
              <a:effectLst>
                <a:outerShdw dist="17961" dir="2700000">
                  <a:scrgbClr r="0" g="0" b="0"/>
                </a:outerShdw>
              </a:effectLst>
              <a:latin typeface="Arial" panose="020B0604020202020204" pitchFamily="34" charset="0"/>
              <a:ea typeface="ＭＳ Ｐゴシック" pitchFamily="2"/>
              <a:cs typeface="Arial" panose="020B0604020202020204" pitchFamily="34" charset="0"/>
            </a:endParaRPr>
          </a:p>
        </p:txBody>
      </p:sp>
      <p:pic>
        <p:nvPicPr>
          <p:cNvPr id="3" name="Grafik 2">
            <a:extLst>
              <a:ext uri="{FF2B5EF4-FFF2-40B4-BE49-F238E27FC236}">
                <a16:creationId xmlns:a16="http://schemas.microsoft.com/office/drawing/2014/main" id="{21CF9C9D-ED5F-3B45-91A8-DF068C9A9F68}"/>
              </a:ext>
            </a:extLst>
          </p:cNvPr>
          <p:cNvPicPr>
            <a:picLocks noChangeAspect="1"/>
          </p:cNvPicPr>
          <p:nvPr/>
        </p:nvPicPr>
        <p:blipFill>
          <a:blip r:embed="rId3"/>
          <a:stretch>
            <a:fillRect/>
          </a:stretch>
        </p:blipFill>
        <p:spPr>
          <a:xfrm>
            <a:off x="1286474" y="1700807"/>
            <a:ext cx="6309862" cy="5061035"/>
          </a:xfrm>
          <a:prstGeom prst="rect">
            <a:avLst/>
          </a:prstGeom>
        </p:spPr>
      </p:pic>
    </p:spTree>
    <p:extLst>
      <p:ext uri="{BB962C8B-B14F-4D97-AF65-F5344CB8AC3E}">
        <p14:creationId xmlns:p14="http://schemas.microsoft.com/office/powerpoint/2010/main" val="3837966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1461CC4-14F2-B948-9F79-B477F9F56E6D}"/>
              </a:ext>
            </a:extLst>
          </p:cNvPr>
          <p:cNvPicPr>
            <a:picLocks noChangeAspect="1"/>
          </p:cNvPicPr>
          <p:nvPr/>
        </p:nvPicPr>
        <p:blipFill>
          <a:blip r:embed="rId3"/>
          <a:stretch>
            <a:fillRect/>
          </a:stretch>
        </p:blipFill>
        <p:spPr>
          <a:xfrm>
            <a:off x="107504" y="2116401"/>
            <a:ext cx="5911604" cy="4741599"/>
          </a:xfrm>
          <a:prstGeom prst="rect">
            <a:avLst/>
          </a:prstGeom>
        </p:spPr>
      </p:pic>
      <p:pic>
        <p:nvPicPr>
          <p:cNvPr id="3" name="Grafik 2">
            <a:extLst>
              <a:ext uri="{FF2B5EF4-FFF2-40B4-BE49-F238E27FC236}">
                <a16:creationId xmlns:a16="http://schemas.microsoft.com/office/drawing/2014/main" id="{ED36F8AD-B6A8-8BEF-899F-7E3AC3AC6B3F}"/>
              </a:ext>
            </a:extLst>
          </p:cNvPr>
          <p:cNvPicPr>
            <a:picLocks noChangeAspect="1"/>
          </p:cNvPicPr>
          <p:nvPr/>
        </p:nvPicPr>
        <p:blipFill>
          <a:blip r:embed="rId4"/>
          <a:stretch>
            <a:fillRect/>
          </a:stretch>
        </p:blipFill>
        <p:spPr>
          <a:xfrm>
            <a:off x="4347568" y="260648"/>
            <a:ext cx="5172689" cy="2607035"/>
          </a:xfrm>
          <a:prstGeom prst="rect">
            <a:avLst/>
          </a:prstGeom>
        </p:spPr>
      </p:pic>
      <p:sp>
        <p:nvSpPr>
          <p:cNvPr id="2" name="Text Box 1">
            <a:extLst>
              <a:ext uri="{FF2B5EF4-FFF2-40B4-BE49-F238E27FC236}">
                <a16:creationId xmlns:a16="http://schemas.microsoft.com/office/drawing/2014/main" id="{7DFE2B35-C996-A647-9A84-F5EA71EA6843}"/>
              </a:ext>
            </a:extLst>
          </p:cNvPr>
          <p:cNvSpPr txBox="1"/>
          <p:nvPr/>
        </p:nvSpPr>
        <p:spPr>
          <a:xfrm>
            <a:off x="1043608" y="748324"/>
            <a:ext cx="3312368"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000" dirty="0">
                <a:solidFill>
                  <a:srgbClr val="000000"/>
                </a:solidFill>
                <a:effectLst>
                  <a:outerShdw dist="17961" dir="2700000">
                    <a:scrgbClr r="0" g="0" b="0"/>
                  </a:outerShdw>
                </a:effectLst>
                <a:latin typeface="Arial" panose="020B0604020202020204" pitchFamily="34" charset="0"/>
                <a:ea typeface="ＭＳ Ｐゴシック" pitchFamily="2"/>
                <a:cs typeface="Arial" panose="020B0604020202020204" pitchFamily="34" charset="0"/>
              </a:rPr>
              <a:t>Filter – </a:t>
            </a:r>
            <a:r>
              <a:rPr lang="de-DE" sz="2000" b="1" dirty="0">
                <a:latin typeface="Arial" panose="020B0604020202020204" pitchFamily="34" charset="0"/>
                <a:cs typeface="Arial" panose="020B0604020202020204" pitchFamily="34" charset="0"/>
              </a:rPr>
              <a:t>Resonanz (Filter Q)</a:t>
            </a:r>
            <a:endParaRPr lang="de-DE" sz="2000" dirty="0">
              <a:solidFill>
                <a:srgbClr val="000000"/>
              </a:solidFill>
              <a:effectLst>
                <a:outerShdw dist="17961" dir="2700000">
                  <a:scrgbClr r="0" g="0" b="0"/>
                </a:outerShdw>
              </a:effectLst>
              <a:latin typeface="Arial" panose="020B0604020202020204" pitchFamily="34" charset="0"/>
              <a:ea typeface="ＭＳ Ｐゴシック" pitchFamily="2"/>
              <a:cs typeface="Arial" panose="020B0604020202020204" pitchFamily="34" charset="0"/>
            </a:endParaRPr>
          </a:p>
        </p:txBody>
      </p:sp>
      <p:sp>
        <p:nvSpPr>
          <p:cNvPr id="5" name="Rechteck 4">
            <a:extLst>
              <a:ext uri="{FF2B5EF4-FFF2-40B4-BE49-F238E27FC236}">
                <a16:creationId xmlns:a16="http://schemas.microsoft.com/office/drawing/2014/main" id="{A04C4F66-9447-38EC-BD81-FF615A404A79}"/>
              </a:ext>
            </a:extLst>
          </p:cNvPr>
          <p:cNvSpPr/>
          <p:nvPr/>
        </p:nvSpPr>
        <p:spPr>
          <a:xfrm>
            <a:off x="8388424" y="116632"/>
            <a:ext cx="1368152" cy="63169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910266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DFE2B35-C996-A647-9A84-F5EA71EA6843}"/>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Subtraktive Synthese</a:t>
            </a:r>
          </a:p>
        </p:txBody>
      </p:sp>
      <p:sp>
        <p:nvSpPr>
          <p:cNvPr id="3" name="Rechteck 2">
            <a:extLst>
              <a:ext uri="{FF2B5EF4-FFF2-40B4-BE49-F238E27FC236}">
                <a16:creationId xmlns:a16="http://schemas.microsoft.com/office/drawing/2014/main" id="{68965871-1372-E14C-9981-D40976834EF6}"/>
              </a:ext>
            </a:extLst>
          </p:cNvPr>
          <p:cNvSpPr/>
          <p:nvPr/>
        </p:nvSpPr>
        <p:spPr>
          <a:xfrm>
            <a:off x="391535" y="1469188"/>
            <a:ext cx="5877921" cy="4255986"/>
          </a:xfrm>
          <a:prstGeom prst="rect">
            <a:avLst/>
          </a:prstGeom>
          <a:noFill/>
          <a:ln cap="flat">
            <a:noFill/>
            <a:prstDash val="solid"/>
          </a:ln>
        </p:spPr>
        <p:txBody>
          <a:bodyPr vert="horz" wrap="square" lIns="82944" tIns="41472" rIns="82944" bIns="41472" anchor="t" anchorCtr="0" compatLnSpc="0">
            <a:spAutoFit/>
          </a:bodyPr>
          <a:lstStyle/>
          <a:p>
            <a:pPr hangingPunct="0"/>
            <a:r>
              <a:rPr lang="en-US" sz="2177" dirty="0" err="1">
                <a:solidFill>
                  <a:srgbClr val="000000"/>
                </a:solidFill>
                <a:latin typeface="Arial Regular"/>
                <a:ea typeface="ＭＳ Ｐゴシック" pitchFamily="34"/>
                <a:cs typeface="MS Gothic" pitchFamily="2"/>
              </a:rPr>
              <a:t>Tiefpass</a:t>
            </a:r>
            <a:r>
              <a:rPr lang="en-US" sz="2177" dirty="0">
                <a:solidFill>
                  <a:srgbClr val="000000"/>
                </a:solidFill>
                <a:latin typeface="Arial Regular"/>
                <a:ea typeface="ＭＳ Ｐゴシック" pitchFamily="34"/>
                <a:cs typeface="MS Gothic" pitchFamily="2"/>
              </a:rPr>
              <a:t>-Filter  (</a:t>
            </a:r>
            <a:r>
              <a:rPr lang="en-US" sz="2177" dirty="0" err="1">
                <a:solidFill>
                  <a:srgbClr val="000000"/>
                </a:solidFill>
                <a:latin typeface="Arial Regular"/>
                <a:ea typeface="ＭＳ Ｐゴシック" pitchFamily="34"/>
                <a:cs typeface="MS Gothic" pitchFamily="2"/>
              </a:rPr>
              <a:t>englisch</a:t>
            </a:r>
            <a:r>
              <a:rPr lang="en-US" sz="2177" dirty="0">
                <a:solidFill>
                  <a:srgbClr val="000000"/>
                </a:solidFill>
                <a:latin typeface="Arial Regular"/>
                <a:ea typeface="ＭＳ Ｐゴシック" pitchFamily="34"/>
                <a:cs typeface="MS Gothic" pitchFamily="2"/>
              </a:rPr>
              <a:t>: low pass filter)</a:t>
            </a:r>
          </a:p>
          <a:p>
            <a:pPr hangingPunct="0"/>
            <a:endParaRPr lang="en-US" sz="2177" dirty="0">
              <a:solidFill>
                <a:srgbClr val="000000"/>
              </a:solidFill>
              <a:latin typeface="Arial Regular"/>
              <a:ea typeface="ＭＳ Ｐゴシック" pitchFamily="34"/>
              <a:cs typeface="MS Gothic" pitchFamily="2"/>
            </a:endParaRPr>
          </a:p>
          <a:p>
            <a:pPr hangingPunct="0"/>
            <a:r>
              <a:rPr lang="en-US" sz="2177" dirty="0" err="1">
                <a:solidFill>
                  <a:srgbClr val="000000"/>
                </a:solidFill>
                <a:latin typeface="Arial Regular"/>
                <a:ea typeface="ＭＳ Ｐゴシック" pitchFamily="34"/>
                <a:cs typeface="MS Gothic" pitchFamily="2"/>
              </a:rPr>
              <a:t>Alle</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Töne</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oberhalb</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einer</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bestimmten</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Frequenz</a:t>
            </a:r>
            <a:r>
              <a:rPr lang="en-US" sz="2177" dirty="0">
                <a:solidFill>
                  <a:srgbClr val="000000"/>
                </a:solidFill>
                <a:latin typeface="Arial Regular"/>
                <a:ea typeface="ＭＳ Ｐゴシック" pitchFamily="34"/>
                <a:cs typeface="MS Gothic" pitchFamily="2"/>
              </a:rPr>
              <a:t>, der </a:t>
            </a:r>
            <a:r>
              <a:rPr lang="en-US" sz="2177" dirty="0" err="1">
                <a:solidFill>
                  <a:srgbClr val="000000"/>
                </a:solidFill>
                <a:latin typeface="Arial Regular"/>
                <a:ea typeface="ＭＳ Ｐゴシック" pitchFamily="34"/>
                <a:cs typeface="MS Gothic" pitchFamily="2"/>
              </a:rPr>
              <a:t>Eckfrequenz</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werden</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weggefiltert</a:t>
            </a:r>
            <a:r>
              <a:rPr lang="en-US" sz="2177" dirty="0">
                <a:solidFill>
                  <a:srgbClr val="000000"/>
                </a:solidFill>
                <a:latin typeface="Arial Regular"/>
                <a:ea typeface="ＭＳ Ｐゴシック" pitchFamily="34"/>
                <a:cs typeface="MS Gothic" pitchFamily="2"/>
              </a:rPr>
              <a:t>, die </a:t>
            </a:r>
            <a:r>
              <a:rPr lang="en-US" sz="2177" dirty="0" err="1">
                <a:solidFill>
                  <a:srgbClr val="000000"/>
                </a:solidFill>
                <a:latin typeface="Arial Regular"/>
                <a:ea typeface="ＭＳ Ｐゴシック" pitchFamily="34"/>
                <a:cs typeface="MS Gothic" pitchFamily="2"/>
              </a:rPr>
              <a:t>tiefen</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Töne</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können</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passieren</a:t>
            </a:r>
            <a:r>
              <a:rPr lang="en-US" sz="2177" dirty="0">
                <a:solidFill>
                  <a:srgbClr val="000000"/>
                </a:solidFill>
                <a:latin typeface="Arial Regular"/>
                <a:ea typeface="ＭＳ Ｐゴシック" pitchFamily="34"/>
                <a:cs typeface="MS Gothic" pitchFamily="2"/>
              </a:rPr>
              <a:t>.</a:t>
            </a:r>
          </a:p>
          <a:p>
            <a:pPr hangingPunct="0"/>
            <a:endParaRPr lang="en-US" sz="2177" dirty="0">
              <a:solidFill>
                <a:srgbClr val="000000"/>
              </a:solidFill>
              <a:latin typeface="Arial Regular"/>
              <a:ea typeface="ＭＳ Ｐゴシック" pitchFamily="34"/>
              <a:cs typeface="MS Gothic" pitchFamily="2"/>
            </a:endParaRPr>
          </a:p>
          <a:p>
            <a:pPr hangingPunct="0"/>
            <a:r>
              <a:rPr lang="en-US" sz="2177" dirty="0" err="1">
                <a:solidFill>
                  <a:srgbClr val="000000"/>
                </a:solidFill>
                <a:latin typeface="Arial Regular"/>
                <a:ea typeface="ＭＳ Ｐゴシック" pitchFamily="34"/>
                <a:cs typeface="MS Gothic" pitchFamily="2"/>
              </a:rPr>
              <a:t>Hochpass</a:t>
            </a:r>
            <a:r>
              <a:rPr lang="en-US" sz="2177" dirty="0">
                <a:solidFill>
                  <a:srgbClr val="000000"/>
                </a:solidFill>
                <a:latin typeface="Arial Regular"/>
                <a:ea typeface="ＭＳ Ｐゴシック" pitchFamily="34"/>
                <a:cs typeface="MS Gothic" pitchFamily="2"/>
              </a:rPr>
              <a:t>-Filter  (</a:t>
            </a:r>
            <a:r>
              <a:rPr lang="en-US" sz="2177" dirty="0" err="1">
                <a:solidFill>
                  <a:srgbClr val="000000"/>
                </a:solidFill>
                <a:latin typeface="Arial Regular"/>
                <a:ea typeface="ＭＳ Ｐゴシック" pitchFamily="34"/>
                <a:cs typeface="MS Gothic" pitchFamily="2"/>
              </a:rPr>
              <a:t>englisch</a:t>
            </a:r>
            <a:r>
              <a:rPr lang="en-US" sz="2177" dirty="0">
                <a:solidFill>
                  <a:srgbClr val="000000"/>
                </a:solidFill>
                <a:latin typeface="Arial Regular"/>
                <a:ea typeface="ＭＳ Ｐゴシック" pitchFamily="34"/>
                <a:cs typeface="MS Gothic" pitchFamily="2"/>
              </a:rPr>
              <a:t>: high pass filter)</a:t>
            </a:r>
          </a:p>
          <a:p>
            <a:pPr hangingPunct="0"/>
            <a:endParaRPr lang="en-US" sz="2177" dirty="0">
              <a:solidFill>
                <a:srgbClr val="000000"/>
              </a:solidFill>
              <a:latin typeface="Arial Regular"/>
              <a:ea typeface="ＭＳ Ｐゴシック" pitchFamily="34"/>
              <a:cs typeface="MS Gothic" pitchFamily="2"/>
            </a:endParaRPr>
          </a:p>
          <a:p>
            <a:pPr hangingPunct="0"/>
            <a:r>
              <a:rPr lang="en-US" sz="2177" dirty="0" err="1">
                <a:solidFill>
                  <a:srgbClr val="000000"/>
                </a:solidFill>
                <a:latin typeface="Arial Regular"/>
                <a:ea typeface="ＭＳ Ｐゴシック" pitchFamily="34"/>
                <a:cs typeface="MS Gothic" pitchFamily="2"/>
              </a:rPr>
              <a:t>Alle</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Töne</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unterhalb</a:t>
            </a:r>
            <a:r>
              <a:rPr lang="en-US" sz="2177" dirty="0">
                <a:solidFill>
                  <a:srgbClr val="000000"/>
                </a:solidFill>
                <a:latin typeface="Arial Regular"/>
                <a:ea typeface="ＭＳ Ｐゴシック" pitchFamily="34"/>
                <a:cs typeface="MS Gothic" pitchFamily="2"/>
              </a:rPr>
              <a:t> der </a:t>
            </a:r>
            <a:r>
              <a:rPr lang="en-US" sz="2177" dirty="0" err="1">
                <a:solidFill>
                  <a:srgbClr val="000000"/>
                </a:solidFill>
                <a:latin typeface="Arial Regular"/>
                <a:ea typeface="ＭＳ Ｐゴシック" pitchFamily="34"/>
                <a:cs typeface="MS Gothic" pitchFamily="2"/>
              </a:rPr>
              <a:t>Eckfrequenz</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werden</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ausgefiltert</a:t>
            </a:r>
            <a:r>
              <a:rPr lang="en-US" sz="2177" dirty="0">
                <a:solidFill>
                  <a:srgbClr val="000000"/>
                </a:solidFill>
                <a:latin typeface="Arial Regular"/>
                <a:ea typeface="ＭＳ Ｐゴシック" pitchFamily="34"/>
                <a:cs typeface="MS Gothic" pitchFamily="2"/>
              </a:rPr>
              <a:t>, die </a:t>
            </a:r>
            <a:r>
              <a:rPr lang="en-US" sz="2177" dirty="0" err="1">
                <a:solidFill>
                  <a:srgbClr val="000000"/>
                </a:solidFill>
                <a:latin typeface="Arial Regular"/>
                <a:ea typeface="ＭＳ Ｐゴシック" pitchFamily="34"/>
                <a:cs typeface="MS Gothic" pitchFamily="2"/>
              </a:rPr>
              <a:t>hohen</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können</a:t>
            </a:r>
            <a:r>
              <a:rPr lang="en-US" sz="2177" dirty="0">
                <a:solidFill>
                  <a:srgbClr val="000000"/>
                </a:solidFill>
                <a:latin typeface="Arial Regular"/>
                <a:ea typeface="ＭＳ Ｐゴシック" pitchFamily="34"/>
                <a:cs typeface="MS Gothic" pitchFamily="2"/>
              </a:rPr>
              <a:t> </a:t>
            </a:r>
            <a:r>
              <a:rPr lang="en-US" sz="2177" dirty="0" err="1">
                <a:solidFill>
                  <a:srgbClr val="000000"/>
                </a:solidFill>
                <a:latin typeface="Arial Regular"/>
                <a:ea typeface="ＭＳ Ｐゴシック" pitchFamily="34"/>
                <a:cs typeface="MS Gothic" pitchFamily="2"/>
              </a:rPr>
              <a:t>passieren</a:t>
            </a:r>
            <a:r>
              <a:rPr lang="en-US" sz="2177" dirty="0">
                <a:solidFill>
                  <a:srgbClr val="000000"/>
                </a:solidFill>
                <a:latin typeface="Arial Regular"/>
                <a:ea typeface="ＭＳ Ｐゴシック" pitchFamily="34"/>
                <a:cs typeface="MS Gothic" pitchFamily="2"/>
              </a:rPr>
              <a:t>.</a:t>
            </a:r>
          </a:p>
          <a:p>
            <a:pPr hangingPunct="0"/>
            <a:endParaRPr lang="en-US" sz="2177" dirty="0">
              <a:solidFill>
                <a:srgbClr val="000000"/>
              </a:solidFill>
              <a:latin typeface="Arial Regular"/>
              <a:ea typeface="ＭＳ Ｐゴシック" pitchFamily="34"/>
              <a:cs typeface="MS Gothic" pitchFamily="2"/>
            </a:endParaRPr>
          </a:p>
          <a:p>
            <a:pPr hangingPunct="0"/>
            <a:endParaRPr lang="en-US" sz="2177" dirty="0">
              <a:solidFill>
                <a:srgbClr val="000000"/>
              </a:solidFill>
              <a:latin typeface="Arial Regular"/>
              <a:ea typeface="ＭＳ Ｐゴシック" pitchFamily="34"/>
              <a:cs typeface="MS Gothic" pitchFamily="2"/>
            </a:endParaRPr>
          </a:p>
        </p:txBody>
      </p:sp>
      <p:pic>
        <p:nvPicPr>
          <p:cNvPr id="4" name="Bild 3">
            <a:extLst>
              <a:ext uri="{FF2B5EF4-FFF2-40B4-BE49-F238E27FC236}">
                <a16:creationId xmlns:a16="http://schemas.microsoft.com/office/drawing/2014/main" id="{7A19D8A1-E82E-9C4C-B9F9-F66702AF35D5}"/>
              </a:ext>
            </a:extLst>
          </p:cNvPr>
          <p:cNvPicPr>
            <a:picLocks noChangeAspect="1"/>
          </p:cNvPicPr>
          <p:nvPr/>
        </p:nvPicPr>
        <p:blipFill>
          <a:blip r:embed="rId7"/>
          <a:srcRect/>
          <a:stretch>
            <a:fillRect/>
          </a:stretch>
        </p:blipFill>
        <p:spPr>
          <a:xfrm>
            <a:off x="5290456" y="2187600"/>
            <a:ext cx="3447401" cy="1110274"/>
          </a:xfrm>
          <a:prstGeom prst="rect">
            <a:avLst/>
          </a:prstGeom>
          <a:noFill/>
          <a:ln cap="flat">
            <a:noFill/>
          </a:ln>
          <a:effectLst>
            <a:outerShdw dist="23040" dir="5400000" algn="tl">
              <a:srgbClr val="000000">
                <a:alpha val="35000"/>
              </a:srgbClr>
            </a:outerShdw>
          </a:effectLst>
        </p:spPr>
      </p:pic>
      <p:pic>
        <p:nvPicPr>
          <p:cNvPr id="5" name="Bild 4">
            <a:extLst>
              <a:ext uri="{FF2B5EF4-FFF2-40B4-BE49-F238E27FC236}">
                <a16:creationId xmlns:a16="http://schemas.microsoft.com/office/drawing/2014/main" id="{2A49F265-195D-A640-9205-6D94C0A11BE3}"/>
              </a:ext>
            </a:extLst>
          </p:cNvPr>
          <p:cNvPicPr>
            <a:picLocks noChangeAspect="1"/>
          </p:cNvPicPr>
          <p:nvPr/>
        </p:nvPicPr>
        <p:blipFill>
          <a:blip r:embed="rId8"/>
          <a:srcRect/>
          <a:stretch>
            <a:fillRect/>
          </a:stretch>
        </p:blipFill>
        <p:spPr>
          <a:xfrm>
            <a:off x="5159510" y="5257834"/>
            <a:ext cx="3504873" cy="1152073"/>
          </a:xfrm>
          <a:prstGeom prst="rect">
            <a:avLst/>
          </a:prstGeom>
          <a:noFill/>
          <a:ln cap="flat">
            <a:noFill/>
          </a:ln>
          <a:effectLst>
            <a:outerShdw dist="23040" dir="5400000" algn="tl">
              <a:srgbClr val="000000">
                <a:alpha val="35000"/>
              </a:srgbClr>
            </a:outerShdw>
          </a:effectLst>
        </p:spPr>
      </p:pic>
      <p:pic>
        <p:nvPicPr>
          <p:cNvPr id="6" name="lpf">
            <a:hlinkClick r:id="" action="ppaction://media"/>
            <a:extLst>
              <a:ext uri="{FF2B5EF4-FFF2-40B4-BE49-F238E27FC236}">
                <a16:creationId xmlns:a16="http://schemas.microsoft.com/office/drawing/2014/main" id="{D131F18E-312D-9A40-B575-5206929CE93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596336" y="2143905"/>
            <a:ext cx="812800" cy="812800"/>
          </a:xfrm>
          <a:prstGeom prst="rect">
            <a:avLst/>
          </a:prstGeom>
        </p:spPr>
      </p:pic>
      <p:pic>
        <p:nvPicPr>
          <p:cNvPr id="7" name="hpf">
            <a:hlinkClick r:id="" action="ppaction://media"/>
            <a:extLst>
              <a:ext uri="{FF2B5EF4-FFF2-40B4-BE49-F238E27FC236}">
                <a16:creationId xmlns:a16="http://schemas.microsoft.com/office/drawing/2014/main" id="{B0DE441C-6686-9D4A-BE23-58F489D85131}"/>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189936" y="422108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5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7A88D1A0-6916-1849-A04A-942306B7A53E}"/>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Subtraktive Synthese</a:t>
            </a:r>
          </a:p>
        </p:txBody>
      </p:sp>
      <p:sp>
        <p:nvSpPr>
          <p:cNvPr id="3" name="Rechteck 2">
            <a:extLst>
              <a:ext uri="{FF2B5EF4-FFF2-40B4-BE49-F238E27FC236}">
                <a16:creationId xmlns:a16="http://schemas.microsoft.com/office/drawing/2014/main" id="{73CC09F2-DF24-DB46-8344-E8C7EFA21EB3}"/>
              </a:ext>
            </a:extLst>
          </p:cNvPr>
          <p:cNvSpPr/>
          <p:nvPr/>
        </p:nvSpPr>
        <p:spPr>
          <a:xfrm>
            <a:off x="391535" y="1469188"/>
            <a:ext cx="5877921" cy="4577292"/>
          </a:xfrm>
          <a:prstGeom prst="rect">
            <a:avLst/>
          </a:prstGeom>
          <a:noFill/>
          <a:ln cap="flat">
            <a:noFill/>
            <a:prstDash val="solid"/>
          </a:ln>
        </p:spPr>
        <p:txBody>
          <a:bodyPr vert="horz" wrap="square" lIns="82944" tIns="41472" rIns="82944" bIns="41472" anchor="t" anchorCtr="0" compatLnSpc="0">
            <a:spAutoFit/>
          </a:bodyPr>
          <a:lstStyle/>
          <a:p>
            <a:pPr hangingPunct="0"/>
            <a:r>
              <a:rPr lang="de-DE" sz="2177" dirty="0" err="1">
                <a:solidFill>
                  <a:srgbClr val="000000"/>
                </a:solidFill>
                <a:latin typeface="Arial Regular"/>
                <a:ea typeface="ＭＳ Ｐゴシック" pitchFamily="34"/>
                <a:cs typeface="MS Gothic" pitchFamily="2"/>
              </a:rPr>
              <a:t>Bandpass</a:t>
            </a:r>
            <a:r>
              <a:rPr lang="de-DE" sz="2177" dirty="0">
                <a:solidFill>
                  <a:srgbClr val="000000"/>
                </a:solidFill>
                <a:latin typeface="Arial Regular"/>
                <a:ea typeface="ＭＳ Ｐゴシック" pitchFamily="34"/>
                <a:cs typeface="MS Gothic" pitchFamily="2"/>
              </a:rPr>
              <a:t> (englisch: band pass)</a:t>
            </a:r>
          </a:p>
          <a:p>
            <a:pPr hangingPunct="0"/>
            <a:br>
              <a:rPr lang="de-DE" sz="2177" dirty="0">
                <a:solidFill>
                  <a:srgbClr val="000000"/>
                </a:solidFill>
                <a:latin typeface="Arial Regular"/>
                <a:ea typeface="ＭＳ Ｐゴシック" pitchFamily="34"/>
                <a:cs typeface="MS Gothic" pitchFamily="2"/>
              </a:rPr>
            </a:br>
            <a:r>
              <a:rPr lang="de-DE" sz="2177" dirty="0" err="1">
                <a:solidFill>
                  <a:srgbClr val="000000"/>
                </a:solidFill>
                <a:latin typeface="Arial Regular"/>
                <a:ea typeface="ＭＳ Ｐゴシック" pitchFamily="34"/>
                <a:cs typeface="MS Gothic" pitchFamily="2"/>
              </a:rPr>
              <a:t>Bandpass</a:t>
            </a:r>
            <a:r>
              <a:rPr lang="de-DE" sz="2177" dirty="0">
                <a:solidFill>
                  <a:srgbClr val="000000"/>
                </a:solidFill>
                <a:latin typeface="Arial Regular"/>
                <a:ea typeface="ＭＳ Ｐゴシック" pitchFamily="34"/>
                <a:cs typeface="MS Gothic" pitchFamily="2"/>
              </a:rPr>
              <a:t> </a:t>
            </a:r>
            <a:r>
              <a:rPr lang="de-DE" sz="2177" dirty="0" err="1">
                <a:solidFill>
                  <a:srgbClr val="000000"/>
                </a:solidFill>
                <a:latin typeface="Arial Regular"/>
                <a:ea typeface="ＭＳ Ｐゴシック" pitchFamily="34"/>
                <a:cs typeface="MS Gothic" pitchFamily="2"/>
              </a:rPr>
              <a:t>läßt</a:t>
            </a:r>
            <a:r>
              <a:rPr lang="de-DE" sz="2177" dirty="0">
                <a:solidFill>
                  <a:srgbClr val="000000"/>
                </a:solidFill>
                <a:latin typeface="Arial Regular"/>
                <a:ea typeface="ＭＳ Ｐゴシック" pitchFamily="34"/>
                <a:cs typeface="MS Gothic" pitchFamily="2"/>
              </a:rPr>
              <a:t> alle Töne rund um die Arbeitsfrequenz passieren.</a:t>
            </a:r>
          </a:p>
          <a:p>
            <a:pPr hangingPunct="0"/>
            <a:br>
              <a:rPr lang="de-DE" sz="2177" dirty="0">
                <a:solidFill>
                  <a:srgbClr val="000000"/>
                </a:solidFill>
                <a:latin typeface="Arial Regular"/>
                <a:ea typeface="ＭＳ Ｐゴシック" pitchFamily="34"/>
                <a:cs typeface="MS Gothic" pitchFamily="2"/>
              </a:rPr>
            </a:br>
            <a:endParaRPr lang="de-DE" sz="2177" dirty="0">
              <a:solidFill>
                <a:srgbClr val="000000"/>
              </a:solidFill>
              <a:latin typeface="Arial Regular"/>
              <a:ea typeface="ＭＳ Ｐゴシック" pitchFamily="34"/>
              <a:cs typeface="MS Gothic" pitchFamily="2"/>
            </a:endParaRPr>
          </a:p>
          <a:p>
            <a:pPr hangingPunct="0"/>
            <a:r>
              <a:rPr lang="de-DE" sz="2177" dirty="0">
                <a:solidFill>
                  <a:srgbClr val="000000"/>
                </a:solidFill>
                <a:latin typeface="Arial Regular"/>
                <a:ea typeface="ＭＳ Ｐゴシック" pitchFamily="34"/>
                <a:cs typeface="MS Gothic" pitchFamily="2"/>
              </a:rPr>
              <a:t>Bandsperre oder </a:t>
            </a:r>
            <a:r>
              <a:rPr lang="de-DE" sz="2177" dirty="0" err="1">
                <a:solidFill>
                  <a:srgbClr val="000000"/>
                </a:solidFill>
                <a:latin typeface="Arial Regular"/>
                <a:ea typeface="ＭＳ Ｐゴシック" pitchFamily="34"/>
                <a:cs typeface="MS Gothic" pitchFamily="2"/>
              </a:rPr>
              <a:t>Kerbfliter</a:t>
            </a:r>
            <a:endParaRPr lang="de-DE" sz="2177" dirty="0">
              <a:solidFill>
                <a:srgbClr val="000000"/>
              </a:solidFill>
              <a:latin typeface="Arial Regular"/>
              <a:ea typeface="ＭＳ Ｐゴシック" pitchFamily="34"/>
              <a:cs typeface="MS Gothic" pitchFamily="2"/>
            </a:endParaRPr>
          </a:p>
          <a:p>
            <a:pPr hangingPunct="0"/>
            <a:r>
              <a:rPr lang="de-DE" sz="2177" dirty="0">
                <a:solidFill>
                  <a:srgbClr val="000000"/>
                </a:solidFill>
                <a:latin typeface="Arial Regular"/>
                <a:ea typeface="ＭＳ Ｐゴシック" pitchFamily="34"/>
                <a:cs typeface="MS Gothic" pitchFamily="2"/>
              </a:rPr>
              <a:t>(englisch: </a:t>
            </a:r>
            <a:r>
              <a:rPr lang="de-DE" sz="2177" dirty="0" err="1">
                <a:solidFill>
                  <a:srgbClr val="000000"/>
                </a:solidFill>
                <a:latin typeface="Arial Regular"/>
                <a:ea typeface="ＭＳ Ｐゴシック" pitchFamily="34"/>
                <a:cs typeface="MS Gothic" pitchFamily="2"/>
              </a:rPr>
              <a:t>notch</a:t>
            </a:r>
            <a:r>
              <a:rPr lang="de-DE" sz="2177" dirty="0">
                <a:solidFill>
                  <a:srgbClr val="000000"/>
                </a:solidFill>
                <a:latin typeface="Arial Regular"/>
                <a:ea typeface="ＭＳ Ｐゴシック" pitchFamily="34"/>
                <a:cs typeface="MS Gothic" pitchFamily="2"/>
              </a:rPr>
              <a:t> </a:t>
            </a:r>
            <a:r>
              <a:rPr lang="de-DE" sz="2177" dirty="0" err="1">
                <a:solidFill>
                  <a:srgbClr val="000000"/>
                </a:solidFill>
                <a:latin typeface="Arial Regular"/>
                <a:ea typeface="ＭＳ Ｐゴシック" pitchFamily="34"/>
                <a:cs typeface="MS Gothic" pitchFamily="2"/>
              </a:rPr>
              <a:t>filter</a:t>
            </a:r>
            <a:r>
              <a:rPr lang="de-DE" sz="2177" dirty="0">
                <a:solidFill>
                  <a:srgbClr val="000000"/>
                </a:solidFill>
                <a:latin typeface="Arial Regular"/>
                <a:ea typeface="ＭＳ Ｐゴシック" pitchFamily="34"/>
                <a:cs typeface="MS Gothic" pitchFamily="2"/>
              </a:rPr>
              <a:t>, band </a:t>
            </a:r>
            <a:r>
              <a:rPr lang="de-DE" sz="2177" dirty="0" err="1">
                <a:solidFill>
                  <a:srgbClr val="000000"/>
                </a:solidFill>
                <a:latin typeface="Arial Regular"/>
                <a:ea typeface="ＭＳ Ｐゴシック" pitchFamily="34"/>
                <a:cs typeface="MS Gothic" pitchFamily="2"/>
              </a:rPr>
              <a:t>reject</a:t>
            </a:r>
            <a:r>
              <a:rPr lang="de-DE" sz="2177" dirty="0">
                <a:solidFill>
                  <a:srgbClr val="000000"/>
                </a:solidFill>
                <a:latin typeface="Arial Regular"/>
                <a:ea typeface="ＭＳ Ｐゴシック" pitchFamily="34"/>
                <a:cs typeface="MS Gothic" pitchFamily="2"/>
              </a:rPr>
              <a:t> </a:t>
            </a:r>
            <a:r>
              <a:rPr lang="de-DE" sz="2177" dirty="0" err="1">
                <a:solidFill>
                  <a:srgbClr val="000000"/>
                </a:solidFill>
                <a:latin typeface="Arial Regular"/>
                <a:ea typeface="ＭＳ Ｐゴシック" pitchFamily="34"/>
                <a:cs typeface="MS Gothic" pitchFamily="2"/>
              </a:rPr>
              <a:t>filter</a:t>
            </a:r>
            <a:r>
              <a:rPr lang="de-DE" sz="2177" dirty="0">
                <a:solidFill>
                  <a:srgbClr val="000000"/>
                </a:solidFill>
                <a:latin typeface="Arial Regular"/>
                <a:ea typeface="ＭＳ Ｐゴシック" pitchFamily="34"/>
                <a:cs typeface="MS Gothic" pitchFamily="2"/>
              </a:rPr>
              <a:t>)</a:t>
            </a:r>
            <a:br>
              <a:rPr lang="de-DE" sz="2177" dirty="0">
                <a:solidFill>
                  <a:srgbClr val="000000"/>
                </a:solidFill>
                <a:latin typeface="Arial Regular"/>
                <a:ea typeface="ＭＳ Ｐゴシック" pitchFamily="34"/>
                <a:cs typeface="MS Gothic" pitchFamily="2"/>
              </a:rPr>
            </a:br>
            <a:endParaRPr lang="de-DE" sz="2177" dirty="0">
              <a:solidFill>
                <a:srgbClr val="000000"/>
              </a:solidFill>
              <a:latin typeface="Arial Regular"/>
              <a:ea typeface="ＭＳ Ｐゴシック" pitchFamily="34"/>
              <a:cs typeface="MS Gothic" pitchFamily="2"/>
            </a:endParaRPr>
          </a:p>
          <a:p>
            <a:pPr hangingPunct="0"/>
            <a:endParaRPr lang="de-DE" sz="2177" dirty="0">
              <a:solidFill>
                <a:srgbClr val="000000"/>
              </a:solidFill>
              <a:latin typeface="Arial Regular"/>
              <a:ea typeface="ＭＳ Ｐゴシック" pitchFamily="34"/>
              <a:cs typeface="MS Gothic" pitchFamily="2"/>
            </a:endParaRPr>
          </a:p>
          <a:p>
            <a:pPr hangingPunct="0"/>
            <a:r>
              <a:rPr lang="de-DE" sz="2177" dirty="0">
                <a:solidFill>
                  <a:srgbClr val="000000"/>
                </a:solidFill>
                <a:latin typeface="Arial Regular"/>
                <a:ea typeface="ＭＳ Ｐゴシック" pitchFamily="34"/>
                <a:cs typeface="MS Gothic" pitchFamily="2"/>
              </a:rPr>
              <a:t>Kerbfilter sperrt alle Töne rund um die Arbeitsfrequenz.</a:t>
            </a:r>
          </a:p>
          <a:p>
            <a:pPr hangingPunct="0"/>
            <a:br>
              <a:rPr lang="de-DE" sz="2177" dirty="0">
                <a:solidFill>
                  <a:srgbClr val="000000"/>
                </a:solidFill>
                <a:latin typeface="Arial Regular"/>
                <a:ea typeface="ＭＳ Ｐゴシック" pitchFamily="34"/>
                <a:cs typeface="MS Gothic" pitchFamily="2"/>
              </a:rPr>
            </a:br>
            <a:endParaRPr lang="de-DE" sz="2177" dirty="0">
              <a:solidFill>
                <a:srgbClr val="000000"/>
              </a:solidFill>
              <a:latin typeface="Arial Regular"/>
              <a:ea typeface="ＭＳ Ｐゴシック" pitchFamily="34"/>
              <a:cs typeface="MS Gothic" pitchFamily="2"/>
            </a:endParaRPr>
          </a:p>
        </p:txBody>
      </p:sp>
      <p:pic>
        <p:nvPicPr>
          <p:cNvPr id="4" name="Bild 1">
            <a:extLst>
              <a:ext uri="{FF2B5EF4-FFF2-40B4-BE49-F238E27FC236}">
                <a16:creationId xmlns:a16="http://schemas.microsoft.com/office/drawing/2014/main" id="{6C7B24E5-6CB7-584A-9400-4C9C81EAA137}"/>
              </a:ext>
            </a:extLst>
          </p:cNvPr>
          <p:cNvPicPr>
            <a:picLocks noChangeAspect="1"/>
          </p:cNvPicPr>
          <p:nvPr/>
        </p:nvPicPr>
        <p:blipFill>
          <a:blip r:embed="rId5"/>
          <a:srcRect/>
          <a:stretch>
            <a:fillRect/>
          </a:stretch>
        </p:blipFill>
        <p:spPr>
          <a:xfrm>
            <a:off x="5225799" y="1665118"/>
            <a:ext cx="3574103" cy="1176564"/>
          </a:xfrm>
          <a:prstGeom prst="rect">
            <a:avLst/>
          </a:prstGeom>
          <a:noFill/>
          <a:ln cap="flat">
            <a:noFill/>
          </a:ln>
          <a:effectLst>
            <a:outerShdw dist="23040" dir="5400000" algn="tl">
              <a:srgbClr val="000000">
                <a:alpha val="35000"/>
              </a:srgbClr>
            </a:outerShdw>
          </a:effectLst>
        </p:spPr>
      </p:pic>
      <p:pic>
        <p:nvPicPr>
          <p:cNvPr id="5" name="Bild 5">
            <a:extLst>
              <a:ext uri="{FF2B5EF4-FFF2-40B4-BE49-F238E27FC236}">
                <a16:creationId xmlns:a16="http://schemas.microsoft.com/office/drawing/2014/main" id="{D74A4F61-C833-E04F-9317-EC98ED157740}"/>
              </a:ext>
            </a:extLst>
          </p:cNvPr>
          <p:cNvPicPr>
            <a:picLocks noChangeAspect="1"/>
          </p:cNvPicPr>
          <p:nvPr/>
        </p:nvPicPr>
        <p:blipFill>
          <a:blip r:embed="rId6"/>
          <a:srcRect/>
          <a:stretch>
            <a:fillRect/>
          </a:stretch>
        </p:blipFill>
        <p:spPr>
          <a:xfrm>
            <a:off x="5225799" y="4539095"/>
            <a:ext cx="3574103" cy="1176564"/>
          </a:xfrm>
          <a:prstGeom prst="rect">
            <a:avLst/>
          </a:prstGeom>
          <a:noFill/>
          <a:ln cap="flat">
            <a:noFill/>
          </a:ln>
          <a:effectLst>
            <a:outerShdw dist="23040" dir="5400000" algn="tl">
              <a:srgbClr val="000000">
                <a:alpha val="35000"/>
              </a:srgbClr>
            </a:outerShdw>
          </a:effectLst>
        </p:spPr>
      </p:pic>
      <p:pic>
        <p:nvPicPr>
          <p:cNvPr id="6" name="bpf">
            <a:hlinkClick r:id="" action="ppaction://media"/>
            <a:extLst>
              <a:ext uri="{FF2B5EF4-FFF2-40B4-BE49-F238E27FC236}">
                <a16:creationId xmlns:a16="http://schemas.microsoft.com/office/drawing/2014/main" id="{25BC80E4-823E-F945-9DBA-AB123491FC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43174" y="1489539"/>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2126A854-E7DC-7446-939F-9CE050E62619}"/>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Amplitudenmodulation</a:t>
            </a:r>
          </a:p>
        </p:txBody>
      </p:sp>
      <p:pic>
        <p:nvPicPr>
          <p:cNvPr id="3" name="Bild 3">
            <a:extLst>
              <a:ext uri="{FF2B5EF4-FFF2-40B4-BE49-F238E27FC236}">
                <a16:creationId xmlns:a16="http://schemas.microsoft.com/office/drawing/2014/main" id="{66F752C4-7D42-0C40-A085-739A4B7601DC}"/>
              </a:ext>
            </a:extLst>
          </p:cNvPr>
          <p:cNvPicPr>
            <a:picLocks noChangeAspect="1"/>
          </p:cNvPicPr>
          <p:nvPr/>
        </p:nvPicPr>
        <p:blipFill>
          <a:blip r:embed="rId3"/>
          <a:srcRect/>
          <a:stretch>
            <a:fillRect/>
          </a:stretch>
        </p:blipFill>
        <p:spPr>
          <a:xfrm>
            <a:off x="783396" y="1535477"/>
            <a:ext cx="3260287" cy="2119644"/>
          </a:xfrm>
          <a:prstGeom prst="rect">
            <a:avLst/>
          </a:prstGeom>
          <a:noFill/>
          <a:ln cap="flat">
            <a:noFill/>
          </a:ln>
          <a:effectLst>
            <a:outerShdw dist="23040" dir="5400000" algn="tl">
              <a:srgbClr val="000000">
                <a:alpha val="35000"/>
              </a:srgbClr>
            </a:outerShdw>
          </a:effectLst>
        </p:spPr>
      </p:pic>
      <p:pic>
        <p:nvPicPr>
          <p:cNvPr id="4" name="Bild 4">
            <a:extLst>
              <a:ext uri="{FF2B5EF4-FFF2-40B4-BE49-F238E27FC236}">
                <a16:creationId xmlns:a16="http://schemas.microsoft.com/office/drawing/2014/main" id="{C81DD51C-8749-7D45-9FA2-F8DE5779A29A}"/>
              </a:ext>
            </a:extLst>
          </p:cNvPr>
          <p:cNvPicPr>
            <a:picLocks noChangeAspect="1"/>
          </p:cNvPicPr>
          <p:nvPr/>
        </p:nvPicPr>
        <p:blipFill>
          <a:blip r:embed="rId4"/>
          <a:srcRect/>
          <a:stretch>
            <a:fillRect/>
          </a:stretch>
        </p:blipFill>
        <p:spPr>
          <a:xfrm>
            <a:off x="4832631" y="1535477"/>
            <a:ext cx="3260287" cy="2119644"/>
          </a:xfrm>
          <a:prstGeom prst="rect">
            <a:avLst/>
          </a:prstGeom>
          <a:noFill/>
          <a:ln cap="flat">
            <a:noFill/>
          </a:ln>
          <a:effectLst>
            <a:outerShdw dist="23040" dir="5400000" algn="tl">
              <a:srgbClr val="000000">
                <a:alpha val="35000"/>
              </a:srgbClr>
            </a:outerShdw>
          </a:effectLst>
        </p:spPr>
      </p:pic>
      <p:pic>
        <p:nvPicPr>
          <p:cNvPr id="5" name="Bild 6">
            <a:extLst>
              <a:ext uri="{FF2B5EF4-FFF2-40B4-BE49-F238E27FC236}">
                <a16:creationId xmlns:a16="http://schemas.microsoft.com/office/drawing/2014/main" id="{73BBAB39-2CB6-7643-8D74-AEABFD7CD3F0}"/>
              </a:ext>
            </a:extLst>
          </p:cNvPr>
          <p:cNvPicPr>
            <a:picLocks noChangeAspect="1"/>
          </p:cNvPicPr>
          <p:nvPr/>
        </p:nvPicPr>
        <p:blipFill>
          <a:blip r:embed="rId5"/>
          <a:srcRect/>
          <a:stretch>
            <a:fillRect/>
          </a:stretch>
        </p:blipFill>
        <p:spPr>
          <a:xfrm>
            <a:off x="2808014" y="4147560"/>
            <a:ext cx="4031927" cy="2200302"/>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83C9E7F-BF61-9547-B1AB-EB11AFAC18C4}"/>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Amplitudenmodulation</a:t>
            </a:r>
          </a:p>
        </p:txBody>
      </p:sp>
      <p:pic>
        <p:nvPicPr>
          <p:cNvPr id="4" name="Amplitude_Modulation">
            <a:hlinkClick r:id="" action="ppaction://media"/>
            <a:extLst>
              <a:ext uri="{FF2B5EF4-FFF2-40B4-BE49-F238E27FC236}">
                <a16:creationId xmlns:a16="http://schemas.microsoft.com/office/drawing/2014/main" id="{7E779D0C-CB7C-2C4D-9E57-C7EE990A1F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11760" y="2132856"/>
            <a:ext cx="812800" cy="812800"/>
          </a:xfrm>
          <a:prstGeom prst="rect">
            <a:avLst/>
          </a:prstGeom>
        </p:spPr>
      </p:pic>
      <p:pic>
        <p:nvPicPr>
          <p:cNvPr id="6" name="Grafik 5">
            <a:extLst>
              <a:ext uri="{FF2B5EF4-FFF2-40B4-BE49-F238E27FC236}">
                <a16:creationId xmlns:a16="http://schemas.microsoft.com/office/drawing/2014/main" id="{596A71BB-B1CF-9140-BB8B-5EEA5630AC50}"/>
              </a:ext>
            </a:extLst>
          </p:cNvPr>
          <p:cNvPicPr>
            <a:picLocks noChangeAspect="1"/>
          </p:cNvPicPr>
          <p:nvPr/>
        </p:nvPicPr>
        <p:blipFill>
          <a:blip r:embed="rId6"/>
          <a:stretch>
            <a:fillRect/>
          </a:stretch>
        </p:blipFill>
        <p:spPr>
          <a:xfrm>
            <a:off x="916619" y="3879585"/>
            <a:ext cx="3655381" cy="2668428"/>
          </a:xfrm>
          <a:prstGeom prst="rect">
            <a:avLst/>
          </a:prstGeom>
        </p:spPr>
      </p:pic>
      <p:pic>
        <p:nvPicPr>
          <p:cNvPr id="7" name="Grafik 6">
            <a:extLst>
              <a:ext uri="{FF2B5EF4-FFF2-40B4-BE49-F238E27FC236}">
                <a16:creationId xmlns:a16="http://schemas.microsoft.com/office/drawing/2014/main" id="{749838C4-C78B-7449-9F11-0342DFBEC2F9}"/>
              </a:ext>
            </a:extLst>
          </p:cNvPr>
          <p:cNvPicPr>
            <a:picLocks noChangeAspect="1"/>
          </p:cNvPicPr>
          <p:nvPr/>
        </p:nvPicPr>
        <p:blipFill>
          <a:blip r:embed="rId7"/>
          <a:stretch>
            <a:fillRect/>
          </a:stretch>
        </p:blipFill>
        <p:spPr>
          <a:xfrm>
            <a:off x="4630986" y="260647"/>
            <a:ext cx="4356142" cy="6287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00161-0DF5-0E42-A1D7-97AD6BACED5F}"/>
              </a:ext>
            </a:extLst>
          </p:cNvPr>
          <p:cNvSpPr/>
          <p:nvPr/>
        </p:nvSpPr>
        <p:spPr>
          <a:xfrm>
            <a:off x="1116152" y="871599"/>
            <a:ext cx="1934137"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latin typeface="Arial Regular"/>
                <a:ea typeface="ＭＳ Ｐゴシック" pitchFamily="34"/>
                <a:cs typeface="MS Gothic" pitchFamily="49"/>
              </a:rPr>
              <a:t>Schwebungen</a:t>
            </a:r>
          </a:p>
        </p:txBody>
      </p:sp>
      <p:pic>
        <p:nvPicPr>
          <p:cNvPr id="7" name="Grafik 6">
            <a:extLst>
              <a:ext uri="{FF2B5EF4-FFF2-40B4-BE49-F238E27FC236}">
                <a16:creationId xmlns:a16="http://schemas.microsoft.com/office/drawing/2014/main" id="{98BC1169-92C7-144E-9756-606D5F5305FC}"/>
              </a:ext>
            </a:extLst>
          </p:cNvPr>
          <p:cNvPicPr>
            <a:picLocks noChangeAspect="1"/>
          </p:cNvPicPr>
          <p:nvPr/>
        </p:nvPicPr>
        <p:blipFill>
          <a:blip r:embed="rId9"/>
          <a:stretch>
            <a:fillRect/>
          </a:stretch>
        </p:blipFill>
        <p:spPr>
          <a:xfrm>
            <a:off x="899998" y="1548603"/>
            <a:ext cx="5364088" cy="1785997"/>
          </a:xfrm>
          <a:prstGeom prst="rect">
            <a:avLst/>
          </a:prstGeom>
        </p:spPr>
      </p:pic>
      <p:pic>
        <p:nvPicPr>
          <p:cNvPr id="9" name="Grafik 8">
            <a:extLst>
              <a:ext uri="{FF2B5EF4-FFF2-40B4-BE49-F238E27FC236}">
                <a16:creationId xmlns:a16="http://schemas.microsoft.com/office/drawing/2014/main" id="{319630A0-5574-314C-8529-78DEF1F2EBFE}"/>
              </a:ext>
            </a:extLst>
          </p:cNvPr>
          <p:cNvPicPr>
            <a:picLocks noChangeAspect="1"/>
          </p:cNvPicPr>
          <p:nvPr/>
        </p:nvPicPr>
        <p:blipFill>
          <a:blip r:embed="rId10"/>
          <a:stretch>
            <a:fillRect/>
          </a:stretch>
        </p:blipFill>
        <p:spPr>
          <a:xfrm>
            <a:off x="899592" y="3645024"/>
            <a:ext cx="3928890" cy="2464172"/>
          </a:xfrm>
          <a:prstGeom prst="rect">
            <a:avLst/>
          </a:prstGeom>
        </p:spPr>
      </p:pic>
      <p:pic>
        <p:nvPicPr>
          <p:cNvPr id="10" name="500hz">
            <a:hlinkClick r:id="" action="ppaction://media"/>
            <a:extLst>
              <a:ext uri="{FF2B5EF4-FFF2-40B4-BE49-F238E27FC236}">
                <a16:creationId xmlns:a16="http://schemas.microsoft.com/office/drawing/2014/main" id="{5281134B-06E2-4A42-B604-3A01ED2A29D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020272" y="1643003"/>
            <a:ext cx="812800" cy="812800"/>
          </a:xfrm>
          <a:prstGeom prst="rect">
            <a:avLst/>
          </a:prstGeom>
        </p:spPr>
      </p:pic>
      <p:pic>
        <p:nvPicPr>
          <p:cNvPr id="11" name="530hz">
            <a:hlinkClick r:id="" action="ppaction://media"/>
            <a:extLst>
              <a:ext uri="{FF2B5EF4-FFF2-40B4-BE49-F238E27FC236}">
                <a16:creationId xmlns:a16="http://schemas.microsoft.com/office/drawing/2014/main" id="{5A29EDF3-4636-4844-968D-9E379085FE17}"/>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6959153" y="3297808"/>
            <a:ext cx="812800" cy="812800"/>
          </a:xfrm>
          <a:prstGeom prst="rect">
            <a:avLst/>
          </a:prstGeom>
        </p:spPr>
      </p:pic>
      <p:pic>
        <p:nvPicPr>
          <p:cNvPr id="12" name="schwebung_500hz_530hz">
            <a:hlinkClick r:id="" action="ppaction://media"/>
            <a:extLst>
              <a:ext uri="{FF2B5EF4-FFF2-40B4-BE49-F238E27FC236}">
                <a16:creationId xmlns:a16="http://schemas.microsoft.com/office/drawing/2014/main" id="{7C0D4C3C-AE81-B446-9AF3-D11C168E4E34}"/>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6959153" y="4821216"/>
            <a:ext cx="812800" cy="812800"/>
          </a:xfrm>
          <a:prstGeom prst="rect">
            <a:avLst/>
          </a:prstGeom>
        </p:spPr>
      </p:pic>
      <p:sp>
        <p:nvSpPr>
          <p:cNvPr id="13" name="Textfeld 12">
            <a:extLst>
              <a:ext uri="{FF2B5EF4-FFF2-40B4-BE49-F238E27FC236}">
                <a16:creationId xmlns:a16="http://schemas.microsoft.com/office/drawing/2014/main" id="{AC05CB3E-DC1D-5A49-9F39-0FDC34EDC88B}"/>
              </a:ext>
            </a:extLst>
          </p:cNvPr>
          <p:cNvSpPr txBox="1"/>
          <p:nvPr/>
        </p:nvSpPr>
        <p:spPr>
          <a:xfrm>
            <a:off x="7088958" y="2501657"/>
            <a:ext cx="814647" cy="343620"/>
          </a:xfrm>
          <a:prstGeom prst="rect">
            <a:avLst/>
          </a:prstGeom>
          <a:noFill/>
        </p:spPr>
        <p:txBody>
          <a:bodyPr wrap="none" rtlCol="0">
            <a:spAutoFit/>
          </a:bodyPr>
          <a:lstStyle/>
          <a:p>
            <a:r>
              <a:rPr lang="de-DE" dirty="0">
                <a:latin typeface="Arial Regular"/>
              </a:rPr>
              <a:t>500 </a:t>
            </a:r>
            <a:r>
              <a:rPr lang="de-DE" dirty="0" err="1">
                <a:latin typeface="Arial Regular"/>
              </a:rPr>
              <a:t>hz</a:t>
            </a:r>
            <a:endParaRPr lang="de-DE" dirty="0">
              <a:latin typeface="Arial Regular"/>
            </a:endParaRPr>
          </a:p>
        </p:txBody>
      </p:sp>
      <p:sp>
        <p:nvSpPr>
          <p:cNvPr id="14" name="Textfeld 13">
            <a:extLst>
              <a:ext uri="{FF2B5EF4-FFF2-40B4-BE49-F238E27FC236}">
                <a16:creationId xmlns:a16="http://schemas.microsoft.com/office/drawing/2014/main" id="{3DCCAE9F-3764-7F42-B99A-109ADD136D89}"/>
              </a:ext>
            </a:extLst>
          </p:cNvPr>
          <p:cNvSpPr txBox="1"/>
          <p:nvPr/>
        </p:nvSpPr>
        <p:spPr>
          <a:xfrm>
            <a:off x="7031361" y="4216461"/>
            <a:ext cx="814647" cy="343620"/>
          </a:xfrm>
          <a:prstGeom prst="rect">
            <a:avLst/>
          </a:prstGeom>
          <a:noFill/>
        </p:spPr>
        <p:txBody>
          <a:bodyPr wrap="none" rtlCol="0">
            <a:spAutoFit/>
          </a:bodyPr>
          <a:lstStyle/>
          <a:p>
            <a:r>
              <a:rPr lang="de-DE" dirty="0">
                <a:latin typeface="Arial Regular"/>
              </a:rPr>
              <a:t>530 </a:t>
            </a:r>
            <a:r>
              <a:rPr lang="de-DE" dirty="0" err="1">
                <a:latin typeface="Arial Regular"/>
              </a:rPr>
              <a:t>hz</a:t>
            </a:r>
            <a:endParaRPr lang="de-DE" dirty="0">
              <a:latin typeface="Arial Regular"/>
            </a:endParaRPr>
          </a:p>
        </p:txBody>
      </p:sp>
      <p:sp>
        <p:nvSpPr>
          <p:cNvPr id="15" name="Textfeld 14">
            <a:extLst>
              <a:ext uri="{FF2B5EF4-FFF2-40B4-BE49-F238E27FC236}">
                <a16:creationId xmlns:a16="http://schemas.microsoft.com/office/drawing/2014/main" id="{A77E4713-F489-2645-8A92-4746EE73BB85}"/>
              </a:ext>
            </a:extLst>
          </p:cNvPr>
          <p:cNvSpPr txBox="1"/>
          <p:nvPr/>
        </p:nvSpPr>
        <p:spPr>
          <a:xfrm>
            <a:off x="6588224" y="5811743"/>
            <a:ext cx="2031325" cy="594906"/>
          </a:xfrm>
          <a:prstGeom prst="rect">
            <a:avLst/>
          </a:prstGeom>
          <a:noFill/>
        </p:spPr>
        <p:txBody>
          <a:bodyPr wrap="none" rtlCol="0">
            <a:spAutoFit/>
          </a:bodyPr>
          <a:lstStyle/>
          <a:p>
            <a:r>
              <a:rPr lang="de-DE" dirty="0">
                <a:latin typeface="Arial Regular"/>
              </a:rPr>
              <a:t>500 + 530 </a:t>
            </a:r>
            <a:r>
              <a:rPr lang="de-DE" dirty="0" err="1">
                <a:latin typeface="Arial Regular"/>
              </a:rPr>
              <a:t>hz</a:t>
            </a:r>
            <a:endParaRPr lang="de-DE" dirty="0">
              <a:latin typeface="Arial Regular"/>
            </a:endParaRPr>
          </a:p>
          <a:p>
            <a:r>
              <a:rPr lang="de-DE" dirty="0">
                <a:latin typeface="Arial Regular"/>
              </a:rPr>
              <a:t>Schwebung = 30 </a:t>
            </a:r>
            <a:r>
              <a:rPr lang="de-DE" dirty="0" err="1">
                <a:latin typeface="Arial Regular"/>
              </a:rPr>
              <a:t>hz</a:t>
            </a:r>
            <a:endParaRPr lang="de-DE" dirty="0">
              <a:latin typeface="Arial Regular"/>
            </a:endParaRPr>
          </a:p>
        </p:txBody>
      </p:sp>
    </p:spTree>
    <p:extLst>
      <p:ext uri="{BB962C8B-B14F-4D97-AF65-F5344CB8AC3E}">
        <p14:creationId xmlns:p14="http://schemas.microsoft.com/office/powerpoint/2010/main" val="220291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31"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3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0"/>
                </p:tgtEl>
              </p:cMediaNode>
            </p:audio>
            <p:audio>
              <p:cMediaNode vol="80000">
                <p:cTn id="16" fill="hold" display="0">
                  <p:stCondLst>
                    <p:cond delay="indefinite"/>
                  </p:stCondLst>
                  <p:endCondLst>
                    <p:cond evt="onStopAudio" delay="0">
                      <p:tgtEl>
                        <p:sldTgt/>
                      </p:tgtEl>
                    </p:cond>
                  </p:endCondLst>
                </p:cTn>
                <p:tgtEl>
                  <p:spTgt spid="11"/>
                </p:tgtEl>
              </p:cMediaNode>
            </p:audio>
            <p:audio>
              <p:cMediaNode vol="80000">
                <p:cTn id="17" fill="hold" display="0">
                  <p:stCondLst>
                    <p:cond delay="indefinite"/>
                  </p:stCondLst>
                  <p:endCondLst>
                    <p:cond evt="onStopAudio" delay="0">
                      <p:tgtEl>
                        <p:sldTgt/>
                      </p:tgtEl>
                    </p:cond>
                  </p:endCondLst>
                </p:cTn>
                <p:tgtEl>
                  <p:spTgt spid="12"/>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D83C9E7F-BF61-9547-B1AB-EB11AFAC18C4}"/>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Ringmodulation</a:t>
            </a:r>
          </a:p>
        </p:txBody>
      </p:sp>
      <p:pic>
        <p:nvPicPr>
          <p:cNvPr id="5" name="Ring_Modulation">
            <a:hlinkClick r:id="" action="ppaction://media"/>
            <a:extLst>
              <a:ext uri="{FF2B5EF4-FFF2-40B4-BE49-F238E27FC236}">
                <a16:creationId xmlns:a16="http://schemas.microsoft.com/office/drawing/2014/main" id="{920C8B5F-116E-1E4B-B4D8-108834E78B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6176" y="2616200"/>
            <a:ext cx="812800" cy="812800"/>
          </a:xfrm>
          <a:prstGeom prst="rect">
            <a:avLst/>
          </a:prstGeom>
        </p:spPr>
      </p:pic>
      <p:pic>
        <p:nvPicPr>
          <p:cNvPr id="7" name="Grafik 6">
            <a:extLst>
              <a:ext uri="{FF2B5EF4-FFF2-40B4-BE49-F238E27FC236}">
                <a16:creationId xmlns:a16="http://schemas.microsoft.com/office/drawing/2014/main" id="{90A90802-C5E2-AF40-80F5-8AF32A21DB13}"/>
              </a:ext>
            </a:extLst>
          </p:cNvPr>
          <p:cNvPicPr>
            <a:picLocks noChangeAspect="1"/>
          </p:cNvPicPr>
          <p:nvPr/>
        </p:nvPicPr>
        <p:blipFill>
          <a:blip r:embed="rId6"/>
          <a:stretch>
            <a:fillRect/>
          </a:stretch>
        </p:blipFill>
        <p:spPr>
          <a:xfrm>
            <a:off x="2098080" y="1185590"/>
            <a:ext cx="3231312" cy="5316978"/>
          </a:xfrm>
          <a:prstGeom prst="rect">
            <a:avLst/>
          </a:prstGeom>
        </p:spPr>
      </p:pic>
      <p:pic>
        <p:nvPicPr>
          <p:cNvPr id="8" name="Grafik 7">
            <a:extLst>
              <a:ext uri="{FF2B5EF4-FFF2-40B4-BE49-F238E27FC236}">
                <a16:creationId xmlns:a16="http://schemas.microsoft.com/office/drawing/2014/main" id="{DD657691-D56B-8944-8313-714EA6DC19E7}"/>
              </a:ext>
            </a:extLst>
          </p:cNvPr>
          <p:cNvPicPr>
            <a:picLocks noChangeAspect="1"/>
          </p:cNvPicPr>
          <p:nvPr/>
        </p:nvPicPr>
        <p:blipFill>
          <a:blip r:embed="rId7"/>
          <a:stretch>
            <a:fillRect/>
          </a:stretch>
        </p:blipFill>
        <p:spPr>
          <a:xfrm>
            <a:off x="5878968" y="4137466"/>
            <a:ext cx="6530064" cy="2736304"/>
          </a:xfrm>
          <a:prstGeom prst="rect">
            <a:avLst/>
          </a:prstGeom>
        </p:spPr>
      </p:pic>
    </p:spTree>
    <p:extLst>
      <p:ext uri="{BB962C8B-B14F-4D97-AF65-F5344CB8AC3E}">
        <p14:creationId xmlns:p14="http://schemas.microsoft.com/office/powerpoint/2010/main" val="405644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CAF39EC1-626C-F848-945B-11A03D088B80}"/>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Frequenzmodulation</a:t>
            </a:r>
          </a:p>
        </p:txBody>
      </p:sp>
      <p:pic>
        <p:nvPicPr>
          <p:cNvPr id="3" name="Bild 5" descr="fm_mod3.gif">
            <a:extLst>
              <a:ext uri="{FF2B5EF4-FFF2-40B4-BE49-F238E27FC236}">
                <a16:creationId xmlns:a16="http://schemas.microsoft.com/office/drawing/2014/main" id="{D275393D-B199-8049-A31A-EFA2747E4D8D}"/>
              </a:ext>
            </a:extLst>
          </p:cNvPr>
          <p:cNvPicPr>
            <a:picLocks noChangeAspect="1"/>
          </p:cNvPicPr>
          <p:nvPr/>
        </p:nvPicPr>
        <p:blipFill>
          <a:blip r:embed="rId3"/>
          <a:srcRect/>
          <a:stretch>
            <a:fillRect/>
          </a:stretch>
        </p:blipFill>
        <p:spPr>
          <a:xfrm>
            <a:off x="652450" y="1338240"/>
            <a:ext cx="7718364" cy="5068727"/>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3B35189B-8AC9-0243-86F9-98506AFD4041}"/>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Frequenzmodulation</a:t>
            </a:r>
          </a:p>
        </p:txBody>
      </p:sp>
      <p:pic>
        <p:nvPicPr>
          <p:cNvPr id="3" name="Bild 3" descr="akustik8.gif">
            <a:extLst>
              <a:ext uri="{FF2B5EF4-FFF2-40B4-BE49-F238E27FC236}">
                <a16:creationId xmlns:a16="http://schemas.microsoft.com/office/drawing/2014/main" id="{438E23E6-5ECD-EB45-94FF-36B7C2A23C80}"/>
              </a:ext>
            </a:extLst>
          </p:cNvPr>
          <p:cNvPicPr>
            <a:picLocks noChangeAspect="1"/>
          </p:cNvPicPr>
          <p:nvPr/>
        </p:nvPicPr>
        <p:blipFill>
          <a:blip r:embed="rId7"/>
          <a:srcRect/>
          <a:stretch>
            <a:fillRect/>
          </a:stretch>
        </p:blipFill>
        <p:spPr>
          <a:xfrm>
            <a:off x="1893671" y="1404204"/>
            <a:ext cx="4898921" cy="5156569"/>
          </a:xfrm>
          <a:prstGeom prst="rect">
            <a:avLst/>
          </a:prstGeom>
          <a:noFill/>
          <a:ln cap="flat">
            <a:noFill/>
          </a:ln>
          <a:effectLst>
            <a:outerShdw dist="23040" dir="5400000" algn="tl">
              <a:srgbClr val="000000">
                <a:alpha val="35000"/>
              </a:srgbClr>
            </a:outerShdw>
          </a:effectLst>
        </p:spPr>
      </p:pic>
      <p:pic>
        <p:nvPicPr>
          <p:cNvPr id="4" name="fm">
            <a:hlinkClick r:id="" action="ppaction://media"/>
            <a:extLst>
              <a:ext uri="{FF2B5EF4-FFF2-40B4-BE49-F238E27FC236}">
                <a16:creationId xmlns:a16="http://schemas.microsoft.com/office/drawing/2014/main" id="{010C07E7-F73F-B04C-8019-B127AA04275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092280" y="3576088"/>
            <a:ext cx="812800" cy="812800"/>
          </a:xfrm>
          <a:prstGeom prst="rect">
            <a:avLst/>
          </a:prstGeom>
        </p:spPr>
      </p:pic>
      <p:pic>
        <p:nvPicPr>
          <p:cNvPr id="7" name="FM1">
            <a:hlinkClick r:id="" action="ppaction://media"/>
            <a:extLst>
              <a:ext uri="{FF2B5EF4-FFF2-40B4-BE49-F238E27FC236}">
                <a16:creationId xmlns:a16="http://schemas.microsoft.com/office/drawing/2014/main" id="{726A05E1-57A5-6D40-A4DE-F2E1AB2B9B4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7092280" y="1844824"/>
            <a:ext cx="812800" cy="812800"/>
          </a:xfrm>
          <a:prstGeom prst="rect">
            <a:avLst/>
          </a:prstGeom>
        </p:spPr>
      </p:pic>
      <p:pic>
        <p:nvPicPr>
          <p:cNvPr id="8" name="Grafik 7">
            <a:extLst>
              <a:ext uri="{FF2B5EF4-FFF2-40B4-BE49-F238E27FC236}">
                <a16:creationId xmlns:a16="http://schemas.microsoft.com/office/drawing/2014/main" id="{C7212EC9-C0DF-5549-B8B7-F9B45E6F752D}"/>
              </a:ext>
            </a:extLst>
          </p:cNvPr>
          <p:cNvPicPr>
            <a:picLocks noChangeAspect="1"/>
          </p:cNvPicPr>
          <p:nvPr/>
        </p:nvPicPr>
        <p:blipFill>
          <a:blip r:embed="rId9"/>
          <a:stretch>
            <a:fillRect/>
          </a:stretch>
        </p:blipFill>
        <p:spPr>
          <a:xfrm>
            <a:off x="2254250" y="1968500"/>
            <a:ext cx="4635500" cy="2921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4"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44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9D9879F1-E8D2-1642-8EF2-97C666CEC775}"/>
              </a:ext>
            </a:extLst>
          </p:cNvPr>
          <p:cNvSpPr txBox="1"/>
          <p:nvPr/>
        </p:nvSpPr>
        <p:spPr>
          <a:xfrm>
            <a:off x="760212" y="760572"/>
            <a:ext cx="7741549" cy="345491"/>
          </a:xfrm>
          <a:prstGeom prst="rect">
            <a:avLst/>
          </a:prstGeom>
          <a:solidFill>
            <a:srgbClr val="FFFFFF"/>
          </a:solidFill>
          <a:ln cap="flat">
            <a:noFill/>
          </a:ln>
        </p:spPr>
        <p:txBody>
          <a:bodyPr vert="horz" wrap="square" lIns="0" tIns="0" rIns="0" bIns="0" anchor="t" anchorCtr="0" compatLnSpc="0">
            <a:normAutofit/>
          </a:bodyPr>
          <a:lstStyle/>
          <a:p>
            <a:pPr hangingPunct="0">
              <a:lnSpc>
                <a:spcPct val="85000"/>
              </a:lnSpc>
              <a:spcBef>
                <a:spcPts val="545"/>
              </a:spcBef>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de-DE" sz="2177" dirty="0">
                <a:solidFill>
                  <a:srgbClr val="000000"/>
                </a:solidFill>
                <a:effectLst>
                  <a:outerShdw dist="17961" dir="2700000">
                    <a:scrgbClr r="0" g="0" b="0"/>
                  </a:outerShdw>
                </a:effectLst>
                <a:latin typeface="Arial Regular"/>
                <a:ea typeface="ＭＳ Ｐゴシック" pitchFamily="2"/>
                <a:cs typeface="MS Gothic" pitchFamily="2"/>
              </a:rPr>
              <a:t>Vergleich Amplitudenmodulation - Frequenzmodulation</a:t>
            </a:r>
          </a:p>
        </p:txBody>
      </p:sp>
      <p:pic>
        <p:nvPicPr>
          <p:cNvPr id="3" name="Bild 2" descr="ss0002a0009.gif">
            <a:extLst>
              <a:ext uri="{FF2B5EF4-FFF2-40B4-BE49-F238E27FC236}">
                <a16:creationId xmlns:a16="http://schemas.microsoft.com/office/drawing/2014/main" id="{97048D34-39FD-D345-BCA0-D54628F41DD5}"/>
              </a:ext>
            </a:extLst>
          </p:cNvPr>
          <p:cNvPicPr>
            <a:picLocks noChangeAspect="1"/>
          </p:cNvPicPr>
          <p:nvPr/>
        </p:nvPicPr>
        <p:blipFill>
          <a:blip r:embed="rId3"/>
          <a:srcRect/>
          <a:stretch>
            <a:fillRect/>
          </a:stretch>
        </p:blipFill>
        <p:spPr>
          <a:xfrm>
            <a:off x="2351495" y="1469188"/>
            <a:ext cx="4183121" cy="4898921"/>
          </a:xfrm>
          <a:prstGeom prst="rect">
            <a:avLst/>
          </a:prstGeom>
          <a:noFill/>
          <a:ln cap="flat">
            <a:noFill/>
          </a:ln>
          <a:effectLst>
            <a:outerShdw dist="23040" dir="5400000" algn="tl">
              <a:srgbClr val="000000">
                <a:alpha val="3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6">
    <p:bg>
      <p:bgPr>
        <a:solidFill>
          <a:srgbClr val="FFFFFF"/>
        </a:solidFill>
        <a:effectLst/>
      </p:bgPr>
    </p:bg>
    <p:spTree>
      <p:nvGrpSpPr>
        <p:cNvPr id="1" name=""/>
        <p:cNvGrpSpPr/>
        <p:nvPr/>
      </p:nvGrpSpPr>
      <p:grpSpPr>
        <a:xfrm>
          <a:off x="0" y="0"/>
          <a:ext cx="0" cy="0"/>
          <a:chOff x="0" y="0"/>
          <a:chExt cx="0" cy="0"/>
        </a:xfrm>
      </p:grpSpPr>
      <p:graphicFrame>
        <p:nvGraphicFramePr>
          <p:cNvPr id="2" name="Tabelle 1">
            <a:extLst>
              <a:ext uri="{FF2B5EF4-FFF2-40B4-BE49-F238E27FC236}">
                <a16:creationId xmlns:a16="http://schemas.microsoft.com/office/drawing/2014/main" id="{31E22370-74AB-D74B-8A76-186ED404E87B}"/>
              </a:ext>
            </a:extLst>
          </p:cNvPr>
          <p:cNvGraphicFramePr>
            <a:graphicFrameLocks noGrp="1"/>
          </p:cNvGraphicFramePr>
          <p:nvPr>
            <p:extLst>
              <p:ext uri="{D42A27DB-BD31-4B8C-83A1-F6EECF244321}">
                <p14:modId xmlns:p14="http://schemas.microsoft.com/office/powerpoint/2010/main" val="44100250"/>
              </p:ext>
            </p:extLst>
          </p:nvPr>
        </p:nvGraphicFramePr>
        <p:xfrm>
          <a:off x="1523361" y="1397020"/>
          <a:ext cx="6097037" cy="4952799"/>
        </p:xfrm>
        <a:graphic>
          <a:graphicData uri="http://schemas.openxmlformats.org/drawingml/2006/table">
            <a:tbl>
              <a:tblPr/>
              <a:tblGrid>
                <a:gridCol w="3049988">
                  <a:extLst>
                    <a:ext uri="{9D8B030D-6E8A-4147-A177-3AD203B41FA5}">
                      <a16:colId xmlns:a16="http://schemas.microsoft.com/office/drawing/2014/main" val="1404143416"/>
                    </a:ext>
                  </a:extLst>
                </a:gridCol>
                <a:gridCol w="3047049">
                  <a:extLst>
                    <a:ext uri="{9D8B030D-6E8A-4147-A177-3AD203B41FA5}">
                      <a16:colId xmlns:a16="http://schemas.microsoft.com/office/drawing/2014/main" val="4097565597"/>
                    </a:ext>
                  </a:extLst>
                </a:gridCol>
              </a:tblGrid>
              <a:tr h="908792">
                <a:tc>
                  <a:txBody>
                    <a:bodyPr/>
                    <a:lstStyle/>
                    <a:p>
                      <a:pPr marL="0" marR="0" lvl="0" indent="0" algn="ctr"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a:ln>
                            <a:noFill/>
                          </a:ln>
                          <a:solidFill>
                            <a:srgbClr val="000000"/>
                          </a:solidFill>
                          <a:latin typeface="Arial Regular"/>
                          <a:ea typeface="ＭＳ Ｐゴシック" pitchFamily="2"/>
                          <a:cs typeface="Arial Unicode MS" pitchFamily="2"/>
                        </a:rPr>
                        <a:t>Analog</a:t>
                      </a:r>
                    </a:p>
                    <a:p>
                      <a:pPr marL="0" marR="0" lvl="0" indent="0" algn="ctr"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br>
                        <a:rPr lang="en-US" sz="1600" b="0" i="0" u="none" strike="noStrike" kern="1200" cap="none" baseline="0" dirty="0">
                          <a:ln>
                            <a:noFill/>
                          </a:ln>
                          <a:solidFill>
                            <a:srgbClr val="000000"/>
                          </a:solidFill>
                          <a:latin typeface="Arial Regular"/>
                          <a:ea typeface="ＭＳ Ｐゴシック" pitchFamily="2"/>
                          <a:cs typeface="Arial Unicode MS" pitchFamily="2"/>
                        </a:rPr>
                      </a:br>
                      <a:endParaRPr lang="en-US" sz="1600" b="0" i="0" u="none" strike="noStrike" kern="1200" cap="none" baseline="0" dirty="0">
                        <a:ln>
                          <a:noFill/>
                        </a:ln>
                        <a:solidFill>
                          <a:srgbClr val="000000"/>
                        </a:solidFill>
                        <a:latin typeface="Arial Regular"/>
                        <a:ea typeface="ＭＳ Ｐゴシック" pitchFamily="2"/>
                        <a:cs typeface="Arial Unicode MS" pitchFamily="2"/>
                      </a:endParaRPr>
                    </a:p>
                  </a:txBody>
                  <a:tcPr marL="82944" marR="82944" marT="41472" marB="41472"/>
                </a:tc>
                <a:tc>
                  <a:txBody>
                    <a:bodyPr/>
                    <a:lstStyle/>
                    <a:p>
                      <a:pPr marL="0" marR="0" lvl="0" indent="0" algn="ctr"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a:ln>
                            <a:noFill/>
                          </a:ln>
                          <a:solidFill>
                            <a:srgbClr val="000000"/>
                          </a:solidFill>
                          <a:latin typeface="Arial Regular"/>
                          <a:ea typeface="ＭＳ Ｐゴシック" pitchFamily="2"/>
                          <a:cs typeface="Arial Unicode MS" pitchFamily="2"/>
                        </a:rPr>
                        <a:t>Digital</a:t>
                      </a:r>
                    </a:p>
                  </a:txBody>
                  <a:tcPr marL="82944" marR="82944" marT="41472" marB="41472"/>
                </a:tc>
                <a:extLst>
                  <a:ext uri="{0D108BD9-81ED-4DB2-BD59-A6C34878D82A}">
                    <a16:rowId xmlns:a16="http://schemas.microsoft.com/office/drawing/2014/main" val="372753853"/>
                  </a:ext>
                </a:extLst>
              </a:tr>
              <a:tr h="659633">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Signale</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sind</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werte</a:t>
                      </a:r>
                      <a:r>
                        <a:rPr lang="en-US" sz="1600" b="0" i="0" u="none" strike="noStrike" kern="1200" cap="none" baseline="0" dirty="0">
                          <a:ln>
                            <a:noFill/>
                          </a:ln>
                          <a:solidFill>
                            <a:srgbClr val="000000"/>
                          </a:solidFill>
                          <a:latin typeface="Arial Regular"/>
                          <a:ea typeface="ＭＳ Ｐゴシック" pitchFamily="2"/>
                          <a:cs typeface="Arial Unicode MS" pitchFamily="2"/>
                        </a:rPr>
                        <a:t>- und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zeitkontinuierlich</a:t>
                      </a:r>
                      <a:endParaRPr lang="en-US" sz="1600" b="0" i="0" u="none" strike="noStrike" kern="1200" cap="none" baseline="0" dirty="0">
                        <a:ln>
                          <a:noFill/>
                        </a:ln>
                        <a:solidFill>
                          <a:srgbClr val="000000"/>
                        </a:solidFill>
                        <a:latin typeface="Arial Regular"/>
                        <a:ea typeface="ＭＳ Ｐゴシック" pitchFamily="2"/>
                        <a:cs typeface="Arial Unicode MS" pitchFamily="2"/>
                      </a:endParaRPr>
                    </a:p>
                  </a:txBody>
                  <a:tcPr marL="82944" marR="82944" marT="41472" marB="41472"/>
                </a:tc>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Signale</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sind</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werte</a:t>
                      </a:r>
                      <a:r>
                        <a:rPr lang="en-US" sz="1600" b="0" i="0" u="none" strike="noStrike" kern="1200" cap="none" baseline="0" dirty="0">
                          <a:ln>
                            <a:noFill/>
                          </a:ln>
                          <a:solidFill>
                            <a:srgbClr val="000000"/>
                          </a:solidFill>
                          <a:latin typeface="Arial Regular"/>
                          <a:ea typeface="ＭＳ Ｐゴシック" pitchFamily="2"/>
                          <a:cs typeface="Arial Unicode MS" pitchFamily="2"/>
                        </a:rPr>
                        <a:t>- und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zeitdiskret</a:t>
                      </a:r>
                      <a:endParaRPr lang="en-US" sz="1600" b="0" i="0" u="none" strike="noStrike" kern="1200" cap="none" baseline="0" dirty="0">
                        <a:ln>
                          <a:noFill/>
                        </a:ln>
                        <a:solidFill>
                          <a:srgbClr val="000000"/>
                        </a:solidFill>
                        <a:latin typeface="Arial Regular"/>
                        <a:ea typeface="ＭＳ Ｐゴシック" pitchFamily="2"/>
                        <a:cs typeface="Arial Unicode MS" pitchFamily="2"/>
                      </a:endParaRPr>
                    </a:p>
                  </a:txBody>
                  <a:tcPr marL="82944" marR="82944" marT="41472" marB="41472"/>
                </a:tc>
                <a:extLst>
                  <a:ext uri="{0D108BD9-81ED-4DB2-BD59-A6C34878D82A}">
                    <a16:rowId xmlns:a16="http://schemas.microsoft.com/office/drawing/2014/main" val="1364848547"/>
                  </a:ext>
                </a:extLst>
              </a:tr>
              <a:tr h="659633">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Qualität</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verschlechtert</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sich</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bei</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Kopiervorgängen</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zunehmend</a:t>
                      </a:r>
                      <a:endParaRPr lang="en-US" sz="1600" b="0" i="0" u="none" strike="noStrike" kern="1200" cap="none" baseline="0" dirty="0">
                        <a:ln>
                          <a:noFill/>
                        </a:ln>
                        <a:solidFill>
                          <a:srgbClr val="000000"/>
                        </a:solidFill>
                        <a:latin typeface="Arial Regular"/>
                        <a:ea typeface="ＭＳ Ｐゴシック" pitchFamily="2"/>
                        <a:cs typeface="Arial Unicode MS" pitchFamily="2"/>
                      </a:endParaRPr>
                    </a:p>
                  </a:txBody>
                  <a:tcPr marL="82944" marR="82944" marT="41472" marB="41472"/>
                </a:tc>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Qualität</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bleibt</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bei</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Kopiervorgängen</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konstant</a:t>
                      </a:r>
                      <a:endParaRPr lang="en-US" sz="1600" b="0" i="0" u="none" strike="noStrike" kern="1200" cap="none" baseline="0" dirty="0">
                        <a:ln>
                          <a:noFill/>
                        </a:ln>
                        <a:solidFill>
                          <a:srgbClr val="000000"/>
                        </a:solidFill>
                        <a:latin typeface="Arial Regular"/>
                        <a:ea typeface="ＭＳ Ｐゴシック" pitchFamily="2"/>
                        <a:cs typeface="Arial Unicode MS" pitchFamily="2"/>
                      </a:endParaRPr>
                    </a:p>
                  </a:txBody>
                  <a:tcPr marL="82944" marR="82944" marT="41472" marB="41472"/>
                </a:tc>
                <a:extLst>
                  <a:ext uri="{0D108BD9-81ED-4DB2-BD59-A6C34878D82A}">
                    <a16:rowId xmlns:a16="http://schemas.microsoft.com/office/drawing/2014/main" val="1860447522"/>
                  </a:ext>
                </a:extLst>
              </a:tr>
              <a:tr h="410474">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Teures</a:t>
                      </a:r>
                      <a:r>
                        <a:rPr lang="en-US" sz="1600" b="0" i="0" u="none" strike="noStrike" kern="1200" cap="none" baseline="0" dirty="0">
                          <a:ln>
                            <a:noFill/>
                          </a:ln>
                          <a:solidFill>
                            <a:srgbClr val="000000"/>
                          </a:solidFill>
                          <a:latin typeface="Arial Regular"/>
                          <a:ea typeface="ＭＳ Ｐゴシック" pitchFamily="2"/>
                          <a:cs typeface="Arial Unicode MS" pitchFamily="2"/>
                        </a:rPr>
                        <a:t> Medium</a:t>
                      </a:r>
                    </a:p>
                  </a:txBody>
                  <a:tcPr marL="82944" marR="82944" marT="41472" marB="41472"/>
                </a:tc>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Preiswertes</a:t>
                      </a:r>
                      <a:r>
                        <a:rPr lang="en-US" sz="1600" b="0" i="0" u="none" strike="noStrike" kern="1200" cap="none" baseline="0" dirty="0">
                          <a:ln>
                            <a:noFill/>
                          </a:ln>
                          <a:solidFill>
                            <a:srgbClr val="000000"/>
                          </a:solidFill>
                          <a:latin typeface="Arial Regular"/>
                          <a:ea typeface="ＭＳ Ｐゴシック" pitchFamily="2"/>
                          <a:cs typeface="Arial Unicode MS" pitchFamily="2"/>
                        </a:rPr>
                        <a:t> Medium</a:t>
                      </a:r>
                    </a:p>
                  </a:txBody>
                  <a:tcPr marL="82944" marR="82944" marT="41472" marB="41472"/>
                </a:tc>
                <a:extLst>
                  <a:ext uri="{0D108BD9-81ED-4DB2-BD59-A6C34878D82A}">
                    <a16:rowId xmlns:a16="http://schemas.microsoft.com/office/drawing/2014/main" val="1153408584"/>
                  </a:ext>
                </a:extLst>
              </a:tr>
              <a:tr h="908792">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Widerstand</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abhängig</a:t>
                      </a:r>
                      <a:r>
                        <a:rPr lang="en-US" sz="1600" b="0" i="0" u="none" strike="noStrike" kern="1200" cap="none" baseline="0" dirty="0">
                          <a:ln>
                            <a:noFill/>
                          </a:ln>
                          <a:solidFill>
                            <a:srgbClr val="000000"/>
                          </a:solidFill>
                          <a:latin typeface="Arial Regular"/>
                          <a:ea typeface="ＭＳ Ｐゴシック" pitchFamily="2"/>
                          <a:cs typeface="Arial Unicode MS" pitchFamily="2"/>
                        </a:rPr>
                        <a:t> von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Frequenz</a:t>
                      </a:r>
                      <a:r>
                        <a:rPr lang="en-US" sz="1600" b="0" i="0" u="none" strike="noStrike" kern="1200" cap="none" baseline="0" dirty="0">
                          <a:ln>
                            <a:noFill/>
                          </a:ln>
                          <a:solidFill>
                            <a:srgbClr val="000000"/>
                          </a:solidFill>
                          <a:latin typeface="Arial Regular"/>
                          <a:ea typeface="ＭＳ Ｐゴシック" pitchFamily="2"/>
                          <a:cs typeface="Arial Unicode MS" pitchFamily="2"/>
                        </a:rPr>
                        <a:t>, Zeit, Strom,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Spannung</a:t>
                      </a:r>
                      <a:endParaRPr lang="en-US" sz="1600" b="0" i="0" u="none" strike="noStrike" kern="1200" cap="none" baseline="0" dirty="0">
                        <a:ln>
                          <a:noFill/>
                        </a:ln>
                        <a:solidFill>
                          <a:srgbClr val="000000"/>
                        </a:solidFill>
                        <a:latin typeface="Arial Regular"/>
                        <a:ea typeface="ＭＳ Ｐゴシック" pitchFamily="2"/>
                        <a:cs typeface="Arial Unicode MS" pitchFamily="2"/>
                      </a:endParaRPr>
                    </a:p>
                  </a:txBody>
                  <a:tcPr marL="82944" marR="82944" marT="41472" marB="41472"/>
                </a:tc>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Weitgehend</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unabhängig</a:t>
                      </a:r>
                      <a:r>
                        <a:rPr lang="en-US" sz="1600" b="0" i="0" u="none" strike="noStrike" kern="1200" cap="none" baseline="0" dirty="0">
                          <a:ln>
                            <a:noFill/>
                          </a:ln>
                          <a:solidFill>
                            <a:srgbClr val="000000"/>
                          </a:solidFill>
                          <a:latin typeface="Arial Regular"/>
                          <a:ea typeface="ＭＳ Ｐゴシック" pitchFamily="2"/>
                          <a:cs typeface="Arial Unicode MS" pitchFamily="2"/>
                        </a:rPr>
                        <a:t> von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äußeren</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Faktoren</a:t>
                      </a:r>
                      <a:r>
                        <a:rPr lang="en-US" sz="1600" b="0" i="0" u="none" strike="noStrike" kern="1200" cap="none" baseline="0" dirty="0">
                          <a:ln>
                            <a:noFill/>
                          </a:ln>
                          <a:solidFill>
                            <a:srgbClr val="000000"/>
                          </a:solidFill>
                          <a:latin typeface="Arial Regular"/>
                          <a:ea typeface="ＭＳ Ｐゴシック" pitchFamily="2"/>
                          <a:cs typeface="Arial Unicode MS" pitchFamily="2"/>
                        </a:rPr>
                        <a:t>, da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keine</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speziellen</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Bauteile</a:t>
                      </a:r>
                      <a:endParaRPr lang="en-US" sz="1600" b="0" i="0" u="none" strike="noStrike" kern="1200" cap="none" baseline="0" dirty="0">
                        <a:ln>
                          <a:noFill/>
                        </a:ln>
                        <a:solidFill>
                          <a:srgbClr val="000000"/>
                        </a:solidFill>
                        <a:latin typeface="Arial Regular"/>
                        <a:ea typeface="ＭＳ Ｐゴシック" pitchFamily="2"/>
                        <a:cs typeface="Arial Unicode MS" pitchFamily="2"/>
                      </a:endParaRPr>
                    </a:p>
                  </a:txBody>
                  <a:tcPr marL="82944" marR="82944" marT="41472" marB="41472"/>
                </a:tc>
                <a:extLst>
                  <a:ext uri="{0D108BD9-81ED-4DB2-BD59-A6C34878D82A}">
                    <a16:rowId xmlns:a16="http://schemas.microsoft.com/office/drawing/2014/main" val="928788842"/>
                  </a:ext>
                </a:extLst>
              </a:tr>
              <a:tr h="1405475">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Magnetspeicher</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Fehler</a:t>
                      </a:r>
                      <a:r>
                        <a:rPr lang="en-US" sz="1600" b="0" i="0" u="none" strike="noStrike" kern="1200" cap="none" baseline="0" dirty="0">
                          <a:ln>
                            <a:noFill/>
                          </a:ln>
                          <a:solidFill>
                            <a:srgbClr val="000000"/>
                          </a:solidFill>
                          <a:latin typeface="Arial Regular"/>
                          <a:ea typeface="ＭＳ Ｐゴシック" pitchFamily="2"/>
                          <a:cs typeface="Arial Unicode MS" pitchFamily="2"/>
                        </a:rPr>
                        <a:t> und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Verunreinigungen</a:t>
                      </a:r>
                      <a:r>
                        <a:rPr lang="en-US" sz="1600" b="0" i="0" u="none" strike="noStrike" kern="1200" cap="none" baseline="0" dirty="0">
                          <a:ln>
                            <a:noFill/>
                          </a:ln>
                          <a:solidFill>
                            <a:srgbClr val="000000"/>
                          </a:solidFill>
                          <a:latin typeface="Arial Regular"/>
                          <a:ea typeface="ＭＳ Ｐゴシック" pitchFamily="2"/>
                          <a:cs typeface="Arial Unicode MS" pitchFamily="2"/>
                        </a:rPr>
                        <a:t> des Materials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führen</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nicht</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zu</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Informations-verlusten</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lediglich</a:t>
                      </a:r>
                      <a:r>
                        <a:rPr lang="en-US" sz="1600" b="0" i="0" u="none" strike="noStrike" kern="1200" cap="none" baseline="0" dirty="0">
                          <a:ln>
                            <a:noFill/>
                          </a:ln>
                          <a:solidFill>
                            <a:srgbClr val="000000"/>
                          </a:solidFill>
                          <a:latin typeface="Arial Regular"/>
                          <a:ea typeface="ＭＳ Ｐゴシック" pitchFamily="2"/>
                          <a:cs typeface="Arial Unicode MS" pitchFamily="2"/>
                        </a:rPr>
                        <a:t> die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Qualität</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wird</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beeinträchtigt</a:t>
                      </a:r>
                      <a:r>
                        <a:rPr lang="en-US" sz="1600" b="0" i="0" u="none" strike="noStrike" kern="1200" cap="none" baseline="0" dirty="0">
                          <a:ln>
                            <a:noFill/>
                          </a:ln>
                          <a:solidFill>
                            <a:srgbClr val="000000"/>
                          </a:solidFill>
                          <a:latin typeface="Arial Regular"/>
                          <a:ea typeface="ＭＳ Ｐゴシック" pitchFamily="2"/>
                          <a:cs typeface="Arial Unicode MS" pitchFamily="2"/>
                        </a:rPr>
                        <a:t>.</a:t>
                      </a:r>
                    </a:p>
                  </a:txBody>
                  <a:tcPr marL="82944" marR="82944" marT="41472" marB="41472"/>
                </a:tc>
                <a:tc>
                  <a:txBody>
                    <a:bodyPr/>
                    <a:lstStyle/>
                    <a:p>
                      <a:pPr marL="0" marR="0" lvl="0" indent="0" algn="l" rtl="0" hangingPunct="1">
                        <a:lnSpc>
                          <a:spcPct val="93000"/>
                        </a:lnSpc>
                        <a:spcBef>
                          <a:spcPts val="0"/>
                        </a:spcBef>
                        <a:spcAft>
                          <a:spcPts val="0"/>
                        </a:spcAft>
                        <a:buNone/>
                        <a:tabLst>
                          <a:tab pos="0" algn="l"/>
                          <a:tab pos="447840" algn="l"/>
                          <a:tab pos="896759" algn="l"/>
                          <a:tab pos="1346040" algn="l"/>
                          <a:tab pos="1795320" algn="l"/>
                          <a:tab pos="2244600" algn="l"/>
                          <a:tab pos="2693880" algn="l"/>
                          <a:tab pos="3143159" algn="l"/>
                          <a:tab pos="3592440" algn="l"/>
                          <a:tab pos="4041719" algn="l"/>
                          <a:tab pos="4491000" algn="l"/>
                          <a:tab pos="4940280" algn="l"/>
                          <a:tab pos="5389560" algn="l"/>
                          <a:tab pos="5838840" algn="l"/>
                          <a:tab pos="6288120" algn="l"/>
                          <a:tab pos="6737400" algn="l"/>
                          <a:tab pos="7186679" algn="l"/>
                          <a:tab pos="7635960" algn="l"/>
                          <a:tab pos="8085240" algn="l"/>
                          <a:tab pos="8534520" algn="l"/>
                          <a:tab pos="8983800" algn="l"/>
                        </a:tabLst>
                      </a:pPr>
                      <a:r>
                        <a:rPr lang="en-US" sz="1600" b="0" i="0" u="none" strike="noStrike" kern="1200" cap="none" baseline="0" dirty="0" err="1">
                          <a:ln>
                            <a:noFill/>
                          </a:ln>
                          <a:solidFill>
                            <a:srgbClr val="000000"/>
                          </a:solidFill>
                          <a:latin typeface="Arial Regular"/>
                          <a:ea typeface="ＭＳ Ｐゴシック" pitchFamily="2"/>
                          <a:cs typeface="Arial Unicode MS" pitchFamily="2"/>
                        </a:rPr>
                        <a:t>Binäre</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Speicherung</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Fehler</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aus</a:t>
                      </a:r>
                      <a:r>
                        <a:rPr lang="en-US" sz="1600" b="0" i="0" u="none" strike="noStrike" kern="1200" cap="none" baseline="0" dirty="0">
                          <a:ln>
                            <a:noFill/>
                          </a:ln>
                          <a:solidFill>
                            <a:srgbClr val="000000"/>
                          </a:solidFill>
                          <a:latin typeface="Arial Regular"/>
                          <a:ea typeface="ＭＳ Ｐゴシック" pitchFamily="2"/>
                          <a:cs typeface="Arial Unicode MS" pitchFamily="2"/>
                        </a:rPr>
                        <a:t> 0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wird</a:t>
                      </a:r>
                      <a:r>
                        <a:rPr lang="en-US" sz="1600" b="0" i="0" u="none" strike="noStrike" kern="1200" cap="none" baseline="0" dirty="0">
                          <a:ln>
                            <a:noFill/>
                          </a:ln>
                          <a:solidFill>
                            <a:srgbClr val="000000"/>
                          </a:solidFill>
                          <a:latin typeface="Arial Regular"/>
                          <a:ea typeface="ＭＳ Ｐゴシック" pitchFamily="2"/>
                          <a:cs typeface="Arial Unicode MS" pitchFamily="2"/>
                        </a:rPr>
                        <a:t> 1)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können</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zu</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Informationsverlusten</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bis</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hin</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zum</a:t>
                      </a:r>
                      <a:r>
                        <a:rPr lang="en-US" sz="1600" b="0" i="0" u="none" strike="noStrike" kern="1200" cap="none" baseline="0" dirty="0">
                          <a:ln>
                            <a:noFill/>
                          </a:ln>
                          <a:solidFill>
                            <a:srgbClr val="000000"/>
                          </a:solidFill>
                          <a:latin typeface="Arial Regular"/>
                          <a:ea typeface="ＭＳ Ｐゴシック" pitchFamily="2"/>
                          <a:cs typeface="Arial Unicode MS" pitchFamily="2"/>
                        </a:rPr>
                        <a:t>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Totalverlust</a:t>
                      </a:r>
                      <a:r>
                        <a:rPr lang="en-US" sz="1600" b="0" i="0" u="none" strike="noStrike" kern="1200" cap="none" baseline="0" dirty="0">
                          <a:ln>
                            <a:noFill/>
                          </a:ln>
                          <a:solidFill>
                            <a:srgbClr val="000000"/>
                          </a:solidFill>
                          <a:latin typeface="Arial Regular"/>
                          <a:ea typeface="ＭＳ Ｐゴシック" pitchFamily="2"/>
                          <a:cs typeface="Arial Unicode MS" pitchFamily="2"/>
                        </a:rPr>
                        <a:t> der Information </a:t>
                      </a:r>
                      <a:r>
                        <a:rPr lang="en-US" sz="1600" b="0" i="0" u="none" strike="noStrike" kern="1200" cap="none" baseline="0" dirty="0" err="1">
                          <a:ln>
                            <a:noFill/>
                          </a:ln>
                          <a:solidFill>
                            <a:srgbClr val="000000"/>
                          </a:solidFill>
                          <a:latin typeface="Arial Regular"/>
                          <a:ea typeface="ＭＳ Ｐゴシック" pitchFamily="2"/>
                          <a:cs typeface="Arial Unicode MS" pitchFamily="2"/>
                        </a:rPr>
                        <a:t>führen</a:t>
                      </a:r>
                      <a:r>
                        <a:rPr lang="en-US" sz="1600" b="0" i="0" u="none" strike="noStrike" kern="1200" cap="none" baseline="0" dirty="0">
                          <a:ln>
                            <a:noFill/>
                          </a:ln>
                          <a:solidFill>
                            <a:srgbClr val="000000"/>
                          </a:solidFill>
                          <a:latin typeface="Arial Regular"/>
                          <a:ea typeface="ＭＳ Ｐゴシック" pitchFamily="2"/>
                          <a:cs typeface="Arial Unicode MS" pitchFamily="2"/>
                        </a:rPr>
                        <a:t>.</a:t>
                      </a:r>
                    </a:p>
                  </a:txBody>
                  <a:tcPr marL="82944" marR="82944" marT="41472" marB="41472"/>
                </a:tc>
                <a:extLst>
                  <a:ext uri="{0D108BD9-81ED-4DB2-BD59-A6C34878D82A}">
                    <a16:rowId xmlns:a16="http://schemas.microsoft.com/office/drawing/2014/main" val="2529835666"/>
                  </a:ext>
                </a:extLst>
              </a:tr>
            </a:tbl>
          </a:graphicData>
        </a:graphic>
      </p:graphicFrame>
      <p:sp>
        <p:nvSpPr>
          <p:cNvPr id="3" name="Rectangle 46">
            <a:extLst>
              <a:ext uri="{FF2B5EF4-FFF2-40B4-BE49-F238E27FC236}">
                <a16:creationId xmlns:a16="http://schemas.microsoft.com/office/drawing/2014/main" id="{A871DEDD-2FAF-6043-886A-A76349FB1C24}"/>
              </a:ext>
            </a:extLst>
          </p:cNvPr>
          <p:cNvSpPr/>
          <p:nvPr/>
        </p:nvSpPr>
        <p:spPr>
          <a:xfrm>
            <a:off x="1530873" y="664239"/>
            <a:ext cx="3206088"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2177" dirty="0">
                <a:solidFill>
                  <a:srgbClr val="000000"/>
                </a:solidFill>
                <a:latin typeface="Arial Regular"/>
                <a:ea typeface="ＭＳ Ｐゴシック" pitchFamily="34"/>
                <a:cs typeface="MS Gothic" pitchFamily="49"/>
              </a:rPr>
              <a:t>Analog vs. </a:t>
            </a:r>
            <a:r>
              <a:rPr lang="en-US" sz="2177" dirty="0" err="1">
                <a:solidFill>
                  <a:srgbClr val="000000"/>
                </a:solidFill>
                <a:latin typeface="Arial Regular"/>
                <a:ea typeface="ＭＳ Ｐゴシック" pitchFamily="34"/>
                <a:cs typeface="MS Gothic" pitchFamily="49"/>
              </a:rPr>
              <a:t>Digitaltechnik</a:t>
            </a:r>
            <a:endParaRPr lang="en-US" sz="2177" dirty="0">
              <a:solidFill>
                <a:srgbClr val="000000"/>
              </a:solidFill>
              <a:latin typeface="Arial Regular"/>
              <a:ea typeface="ＭＳ Ｐゴシック" pitchFamily="34"/>
              <a:cs typeface="MS Gothic" pitchFamily="49"/>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7">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A6929A-F725-2F41-9F9D-452B640F1B54}"/>
              </a:ext>
            </a:extLst>
          </p:cNvPr>
          <p:cNvSpPr/>
          <p:nvPr/>
        </p:nvSpPr>
        <p:spPr>
          <a:xfrm>
            <a:off x="1530873" y="664239"/>
            <a:ext cx="3221989" cy="406655"/>
          </a:xfrm>
          <a:prstGeom prst="rect">
            <a:avLst/>
          </a:prstGeom>
          <a:noFill/>
          <a:ln cap="flat">
            <a:noFill/>
            <a:prstDash val="solid"/>
          </a:ln>
        </p:spPr>
        <p:txBody>
          <a:bodyPr vert="horz" wrap="none" lIns="81638" tIns="42452" rIns="81638" bIns="42452" anchor="t" anchorCtr="0" compatLnSpc="0">
            <a:spAutoFit/>
          </a:bodyPr>
          <a:lstStyle/>
          <a:p>
            <a:pPr hangingPunct="0">
              <a:tabLst>
                <a:tab pos="0" algn="l"/>
                <a:tab pos="406236" algn="l"/>
                <a:tab pos="813450" algn="l"/>
                <a:tab pos="1220993" algn="l"/>
                <a:tab pos="1628535" algn="l"/>
                <a:tab pos="2036077" algn="l"/>
                <a:tab pos="2443619" algn="l"/>
                <a:tab pos="2851160" algn="l"/>
                <a:tab pos="3258702" algn="l"/>
                <a:tab pos="3666243" algn="l"/>
                <a:tab pos="4073786" algn="l"/>
                <a:tab pos="4481328" algn="l"/>
                <a:tab pos="4888870" algn="l"/>
                <a:tab pos="5296412" algn="l"/>
                <a:tab pos="5703954" algn="l"/>
                <a:tab pos="6111496" algn="l"/>
                <a:tab pos="6519037" algn="l"/>
                <a:tab pos="6926579" algn="l"/>
                <a:tab pos="7334121" algn="l"/>
                <a:tab pos="7741663" algn="l"/>
                <a:tab pos="8149205" algn="l"/>
              </a:tabLst>
            </a:pPr>
            <a:r>
              <a:rPr lang="en-US" sz="2177" dirty="0">
                <a:solidFill>
                  <a:srgbClr val="000000"/>
                </a:solidFill>
                <a:latin typeface="Arial Regular"/>
                <a:ea typeface="ＭＳ Ｐゴシック" pitchFamily="34"/>
                <a:cs typeface="MS Gothic" pitchFamily="49"/>
              </a:rPr>
              <a:t>Analog – Digital - Analog</a:t>
            </a:r>
          </a:p>
        </p:txBody>
      </p:sp>
      <p:pic>
        <p:nvPicPr>
          <p:cNvPr id="3" name="Picture 2">
            <a:extLst>
              <a:ext uri="{FF2B5EF4-FFF2-40B4-BE49-F238E27FC236}">
                <a16:creationId xmlns:a16="http://schemas.microsoft.com/office/drawing/2014/main" id="{AA7636AD-7EB2-F048-9BCC-7B71346E88DB}"/>
              </a:ext>
            </a:extLst>
          </p:cNvPr>
          <p:cNvPicPr>
            <a:picLocks noChangeAspect="1"/>
          </p:cNvPicPr>
          <p:nvPr/>
        </p:nvPicPr>
        <p:blipFill>
          <a:blip r:embed="rId3"/>
          <a:srcRect/>
          <a:stretch>
            <a:fillRect/>
          </a:stretch>
        </p:blipFill>
        <p:spPr>
          <a:xfrm>
            <a:off x="1187624" y="1556792"/>
            <a:ext cx="6243985" cy="2062171"/>
          </a:xfrm>
          <a:prstGeom prst="rect">
            <a:avLst/>
          </a:prstGeom>
          <a:noFill/>
          <a:ln cap="flat">
            <a:noFill/>
          </a:ln>
          <a:effectLst>
            <a:outerShdw dist="23040" dir="5400000" algn="tl">
              <a:srgbClr val="000000">
                <a:alpha val="35000"/>
              </a:srgbClr>
            </a:outerShdw>
          </a:effectLst>
        </p:spPr>
      </p:pic>
      <p:pic>
        <p:nvPicPr>
          <p:cNvPr id="4" name="Grafik 3">
            <a:extLst>
              <a:ext uri="{FF2B5EF4-FFF2-40B4-BE49-F238E27FC236}">
                <a16:creationId xmlns:a16="http://schemas.microsoft.com/office/drawing/2014/main" id="{7F0CADBC-3976-6BF1-5B3E-3EA3A8F0DD0B}"/>
              </a:ext>
            </a:extLst>
          </p:cNvPr>
          <p:cNvPicPr>
            <a:picLocks noChangeAspect="1"/>
          </p:cNvPicPr>
          <p:nvPr/>
        </p:nvPicPr>
        <p:blipFill>
          <a:blip r:embed="rId4"/>
          <a:stretch>
            <a:fillRect/>
          </a:stretch>
        </p:blipFill>
        <p:spPr>
          <a:xfrm>
            <a:off x="2078484" y="3958211"/>
            <a:ext cx="4462264" cy="2262159"/>
          </a:xfrm>
          <a:prstGeom prst="rect">
            <a:avLst/>
          </a:prstGeom>
        </p:spPr>
      </p:pic>
    </p:spTree>
  </p:cSld>
  <p:clrMapOvr>
    <a:masterClrMapping/>
  </p:clrMapOvr>
</p:sld>
</file>

<file path=ppt/theme/theme1.xml><?xml version="1.0" encoding="utf-8"?>
<a:theme xmlns:a="http://schemas.openxmlformats.org/drawingml/2006/main" name="Offic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3110</Words>
  <Application>Microsoft Macintosh PowerPoint</Application>
  <PresentationFormat>Bildschirmpräsentation (4:3)</PresentationFormat>
  <Paragraphs>221</Paragraphs>
  <Slides>73</Slides>
  <Notes>72</Notes>
  <HiddenSlides>0</HiddenSlides>
  <MMClips>19</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73</vt:i4>
      </vt:variant>
    </vt:vector>
  </HeadingPairs>
  <TitlesOfParts>
    <vt:vector size="79" baseType="lpstr">
      <vt:lpstr>-webkit-standard</vt:lpstr>
      <vt:lpstr>Arial</vt:lpstr>
      <vt:lpstr>Arial Regular</vt:lpstr>
      <vt:lpstr>Studio Pro</vt:lpstr>
      <vt:lpstr>Studio Pro Bold</vt:lpstr>
      <vt:lpstr>Office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Analogien: Film - Elektronische Musik</dc:title>
  <dc:creator>Achim Bornhoeft</dc:creator>
  <cp:lastModifiedBy>Achim BORNHÖFT</cp:lastModifiedBy>
  <cp:revision>372</cp:revision>
  <cp:lastPrinted>1601-01-01T00:00:00Z</cp:lastPrinted>
  <dcterms:created xsi:type="dcterms:W3CDTF">2010-10-14T08:13:50Z</dcterms:created>
  <dcterms:modified xsi:type="dcterms:W3CDTF">2024-12-18T07:52:58Z</dcterms:modified>
</cp:coreProperties>
</file>